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0.jpg" ContentType="image/png"/>
  <Override PartName="/ppt/media/image3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B9B"/>
    <a:srgbClr val="FF99FF"/>
    <a:srgbClr val="EF47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A717F-4405-418F-8FAC-BE8CF305AE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EE8F67-6D32-4185-8462-DD5540925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B10D32-534A-4349-9F1B-5211FDE7B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CC1C-6976-4B3E-89BB-E787421B8AF4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310C98-35B0-46C8-B2D0-ABD5C55AF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5536FE-12A3-44DA-84F4-83D790235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695A-0D86-4A91-8492-DD63746DF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200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AD5C1-6D61-4EC2-B1B3-79CBE09CD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960C19-EC31-4800-B0A4-61B3AF8E11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D5231E-296E-4972-A94B-86601EA72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CC1C-6976-4B3E-89BB-E787421B8AF4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B4EEC4-D9F5-4EC9-9E94-BDA113CBA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87DAB-CF27-42FC-BCF2-DCE1FC96F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695A-0D86-4A91-8492-DD63746DF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7630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A2E4901-3FE3-43FA-BBDB-C6703972D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4F9B2F-8551-4E9D-9E6E-301BDBD50C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48176-2005-451D-B04F-67D89AF9F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CC1C-6976-4B3E-89BB-E787421B8AF4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B9011A-13D5-406C-885C-9CF4B9281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B5C037-C9A7-4BC5-AEC7-425DC2CF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695A-0D86-4A91-8492-DD63746DF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783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8EC4D1-53A6-43DE-B402-219988E76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CAA7C4-6C0E-49AE-8B0B-8C0E7D1E1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8FC939-3051-4AE1-A1CA-B93744904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CC1C-6976-4B3E-89BB-E787421B8AF4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E15C85-18C8-4904-84EA-70A85A30F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C9AEB2-D1B8-4337-BD4B-EB3FCE60C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695A-0D86-4A91-8492-DD63746DF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334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44F406-E66E-4BC0-8AF4-44BA61FC3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E17E28-9385-4D86-8208-65FE6C3BF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084FA3-7598-4A74-BE1F-DB56EBD50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CC1C-6976-4B3E-89BB-E787421B8AF4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BFEA49-A213-40B2-B6ED-6E69DE4E3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6484F4-6330-4C02-9FF3-839537C11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695A-0D86-4A91-8492-DD63746DF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089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ABACC5-987F-4619-A5BE-EC757FCC3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D3F608-52DB-4D6C-9F34-67F7BF26D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0AC98A-08FC-4E5C-B3F7-54FE7A7C3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F60F46-AE41-45D5-AF7B-2F31F33AF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CC1C-6976-4B3E-89BB-E787421B8AF4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74F233-BFC9-4B0B-A14A-EDE1C2F54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524423-52AC-44BF-8532-F185920E9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695A-0D86-4A91-8492-DD63746DF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710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B553B-8E76-41A9-B013-800FEC8F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25F404-B203-4A16-ABA0-241A3DE8C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A288E59-4685-4125-B69D-5ADAE7042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8772634-DC4C-44BE-A1AD-608131DB04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3E2366A-C23B-42E8-8E4B-909DA07428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828383C-5F97-42D4-907A-257157111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CC1C-6976-4B3E-89BB-E787421B8AF4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31E99B5-2392-4D0F-8E89-F7A3A85A0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E074D0-6C2D-4122-9149-196A85111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695A-0D86-4A91-8492-DD63746DF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68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CD8632-8EF3-4835-AEDD-3CCF495DC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B853439-FE64-41A0-B201-96690ADF5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CC1C-6976-4B3E-89BB-E787421B8AF4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53DA35-5BAC-4324-B8DE-8E3FB55E0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AEF7FC-16BC-43C3-9E90-96D7D5728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695A-0D86-4A91-8492-DD63746DF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213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7F15DDD-B3A1-4A59-BF54-704DDA2DB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CC1C-6976-4B3E-89BB-E787421B8AF4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742ACE-326E-4607-929F-A71500BBB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3180C0-3996-42F8-A3DF-DBE46E1B8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695A-0D86-4A91-8492-DD63746DF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751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BFC1F-6205-4D6A-AB27-D3997B783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6B69CB-2ECF-4E31-92DF-623641F46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78BF48-5670-48C2-BE4F-7D2904456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A92A9F-30BE-4CF6-A353-25068F70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CC1C-6976-4B3E-89BB-E787421B8AF4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12F2950-7C22-4216-8606-9CEB78C28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E83BFA-3F0B-483B-9ABF-45B7AB01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695A-0D86-4A91-8492-DD63746DF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64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03F8FD-6ABB-43FC-ABD2-7068935F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F5E869A-EF7D-48FC-833E-BBC6CA6A33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D9FE5F-4118-4C80-BCBF-568520D9A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19BA72-F84E-42BA-AC84-B90BCB18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4CC1C-6976-4B3E-89BB-E787421B8AF4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6DDD52-260E-46E3-9317-F5660350C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6543BB-2A13-4E4B-B984-47481F553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695A-0D86-4A91-8492-DD63746DF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969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FEF443-BC42-402D-80DB-E7BA942D7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3E3B7F-BD92-4781-9340-FD28D9065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E1459C-4656-4EDD-B4D9-E2F6039756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4CC1C-6976-4B3E-89BB-E787421B8AF4}" type="datetimeFigureOut">
              <a:rPr lang="ru-RU" smtClean="0"/>
              <a:t>28.07.2018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B668E5-6E10-497B-882A-698DA8AD2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951301-A842-4973-B43B-DAD8A5E99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3695A-0D86-4A91-8492-DD63746DFD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92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rgbClr val="F9FB9B"/>
            </a:gs>
            <a:gs pos="83100">
              <a:srgbClr val="FF0000"/>
            </a:gs>
            <a:gs pos="0">
              <a:srgbClr val="F9FB9B"/>
            </a:gs>
            <a:gs pos="100000">
              <a:srgbClr val="FFC000"/>
            </a:gs>
          </a:gsLst>
          <a:lin ang="15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A78DA1-D3C0-4563-BEFB-30F9A3E71A1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584" y="326571"/>
            <a:ext cx="2247616" cy="292939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97DF9C-FE5F-4AB7-B70B-CEC2999A21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МДОУ «Детский сад №6», г. Ярославль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«Масленица»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612250-FDEF-48FE-A058-F35161B785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02037"/>
            <a:ext cx="10334171" cy="2929391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Праздник «Масленица» в группе общеразвивающей направленности от 1,5 до 3 лет</a:t>
            </a:r>
          </a:p>
          <a:p>
            <a:endParaRPr lang="ru-RU" dirty="0">
              <a:solidFill>
                <a:srgbClr val="FF0000"/>
              </a:solidFill>
            </a:endParaRPr>
          </a:p>
          <a:p>
            <a:endParaRPr lang="ru-RU" dirty="0">
              <a:solidFill>
                <a:srgbClr val="FF0000"/>
              </a:solidFill>
            </a:endParaRPr>
          </a:p>
          <a:p>
            <a:pPr algn="r"/>
            <a:r>
              <a:rPr lang="ru-RU" sz="2200" dirty="0">
                <a:solidFill>
                  <a:srgbClr val="FF0000"/>
                </a:solidFill>
              </a:rPr>
              <a:t>Разработали воспитатели: </a:t>
            </a:r>
            <a:r>
              <a:rPr lang="ru-RU" sz="2200" dirty="0" err="1">
                <a:solidFill>
                  <a:srgbClr val="FF0000"/>
                </a:solidFill>
              </a:rPr>
              <a:t>Пановкина</a:t>
            </a:r>
            <a:r>
              <a:rPr lang="ru-RU" sz="2200" dirty="0">
                <a:solidFill>
                  <a:srgbClr val="FF0000"/>
                </a:solidFill>
              </a:rPr>
              <a:t> Татьяна Николаевна </a:t>
            </a:r>
          </a:p>
          <a:p>
            <a:pPr algn="r"/>
            <a:r>
              <a:rPr lang="ru-RU" sz="2200" dirty="0">
                <a:solidFill>
                  <a:srgbClr val="FF0000"/>
                </a:solidFill>
              </a:rPr>
              <a:t>Шилова Светлана Андреевна</a:t>
            </a:r>
          </a:p>
        </p:txBody>
      </p:sp>
      <p:pic>
        <p:nvPicPr>
          <p:cNvPr id="4" name="maslenica_-_Maslenica">
            <a:hlinkClick r:id="" action="ppaction://media"/>
            <a:extLst>
              <a:ext uri="{FF2B5EF4-FFF2-40B4-BE49-F238E27FC236}">
                <a16:creationId xmlns:a16="http://schemas.microsoft.com/office/drawing/2014/main" id="{9406C0F9-D22B-4B15-8610-D4013B8026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6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dissolve/>
      </p:transition>
    </mc:Choice>
    <mc:Fallback xmlns="">
      <p:transition spd="slow" advClick="0" advTm="7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5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9DD70-FAFB-41EF-A4D8-9BF201285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515" y="945078"/>
            <a:ext cx="8611939" cy="8682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Ты прощай, прощай, наша Масленица!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CA44598-4A0F-4172-9473-DD425D974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885" y="1813280"/>
            <a:ext cx="3594433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7429B3-AC13-4684-9CB7-7D51626A07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725" y="4423884"/>
            <a:ext cx="3445596" cy="20053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C2C99F-6951-46B1-BB5A-7C3D053D4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33" y="157722"/>
            <a:ext cx="4811892" cy="627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40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drape"/>
      </p:transition>
    </mc:Choice>
    <mc:Fallback xmlns="">
      <p:transition spd="slow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98380-90A1-4FD5-8177-05120B5BE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B68FE9-8EB4-4D6A-840F-438D0F62F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8996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6CDEC0D-E0DB-4BA2-9E27-225072A69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20"/>
            <a:ext cx="10286320" cy="78244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18ADB18-6BF0-4B00-ADD9-BE7A18F308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029" y="125115"/>
            <a:ext cx="1093197" cy="125559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F3DA4D2-4913-4251-B7D2-397F79F5702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75" y="385691"/>
            <a:ext cx="1409702" cy="14639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BB5121-2201-4A56-9173-DE753CE76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343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chemeClr val="accent1">
                    <a:lumMod val="50000"/>
                  </a:schemeClr>
                </a:solidFill>
                <a:latin typeface="Bahnschrift Light Condensed" panose="020B0502040204020203" pitchFamily="34" charset="0"/>
              </a:rPr>
              <a:t>Зиму провожали…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88A5D85-E6CC-41F0-866C-183C8646D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349" y="2977713"/>
            <a:ext cx="1097375" cy="1249788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4FD72A39-5253-41B4-990C-AC39A692D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730" y="1380710"/>
            <a:ext cx="4794826" cy="409657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CA4577-E143-4BB1-AB0D-2884D1396FA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738" y="1117651"/>
            <a:ext cx="3784596" cy="535118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4D155F-9386-41C3-944C-830AAC5081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590" y="1148698"/>
            <a:ext cx="8090354" cy="54134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F29A465-6187-46A7-B86A-120C724EED3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738" y="1024339"/>
            <a:ext cx="3784596" cy="54633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6B7F768-08EC-470A-ABD2-542325EEE0B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590" y="1215651"/>
            <a:ext cx="8090354" cy="539640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F1165A7-CBEA-4DB5-B9C8-B22576F4A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1568" y="4227501"/>
            <a:ext cx="1097375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8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0">
        <p15:prstTrans prst="curtains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42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31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000"/>
                            </p:stCondLst>
                            <p:childTnLst>
                              <p:par>
                                <p:cTn id="39" presetID="21" presetClass="exit" presetSubtype="1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5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000"/>
                            </p:stCondLst>
                            <p:childTnLst>
                              <p:par>
                                <p:cTn id="50" presetID="6" presetClass="exit" presetSubtype="32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500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4000"/>
                            </p:stCondLst>
                            <p:childTnLst>
                              <p:par>
                                <p:cTn id="61" presetID="2" presetClass="exit" presetSubtype="4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EF734C-9298-4382-923E-E345BB816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>
                <a:solidFill>
                  <a:schemeClr val="accent1">
                    <a:lumMod val="50000"/>
                  </a:schemeClr>
                </a:solidFill>
                <a:latin typeface="Bahnschrift Light Condensed" panose="020B0502040204020203" pitchFamily="34" charset="0"/>
              </a:rPr>
              <a:t>Вдруг, откуда ни возьмись…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2CB7D2E9-8A10-41F4-A5A3-60FF39A9D3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spcBef>
                <a:spcPct val="0"/>
              </a:spcBef>
              <a:buNone/>
            </a:pPr>
            <a:r>
              <a:rPr lang="ru-RU" sz="6000" dirty="0">
                <a:solidFill>
                  <a:schemeClr val="accent1">
                    <a:lumMod val="50000"/>
                  </a:schemeClr>
                </a:solidFill>
                <a:latin typeface="Bahnschrift Light Condensed" panose="020B0502040204020203" pitchFamily="34" charset="0"/>
                <a:ea typeface="+mj-ea"/>
                <a:cs typeface="+mj-cs"/>
              </a:rPr>
              <a:t>                           </a:t>
            </a:r>
          </a:p>
          <a:p>
            <a:pPr marL="0" indent="0" algn="r">
              <a:spcBef>
                <a:spcPct val="0"/>
              </a:spcBef>
              <a:buNone/>
            </a:pPr>
            <a:r>
              <a:rPr lang="ru-RU" sz="6000" dirty="0">
                <a:solidFill>
                  <a:schemeClr val="accent1">
                    <a:lumMod val="50000"/>
                  </a:schemeClr>
                </a:solidFill>
                <a:latin typeface="Bahnschrift Light Condensed" panose="020B0502040204020203" pitchFamily="34" charset="0"/>
                <a:ea typeface="+mj-ea"/>
                <a:cs typeface="+mj-cs"/>
              </a:rPr>
              <a:t> Весну-</a:t>
            </a:r>
            <a:r>
              <a:rPr lang="ru-RU" sz="6000" dirty="0" err="1">
                <a:solidFill>
                  <a:schemeClr val="accent1">
                    <a:lumMod val="50000"/>
                  </a:schemeClr>
                </a:solidFill>
                <a:latin typeface="Bahnschrift Light Condensed" panose="020B0502040204020203" pitchFamily="34" charset="0"/>
                <a:ea typeface="+mj-ea"/>
                <a:cs typeface="+mj-cs"/>
              </a:rPr>
              <a:t>Красну</a:t>
            </a:r>
            <a:r>
              <a:rPr lang="ru-RU" sz="6000" dirty="0">
                <a:solidFill>
                  <a:schemeClr val="accent1">
                    <a:lumMod val="50000"/>
                  </a:schemeClr>
                </a:solidFill>
                <a:latin typeface="Bahnschrift Light Condensed" panose="020B0502040204020203" pitchFamily="34" charset="0"/>
                <a:ea typeface="+mj-ea"/>
                <a:cs typeface="+mj-cs"/>
              </a:rPr>
              <a:t> украла…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89A524-1D4D-4344-A63A-D0987C3E7E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569" y="365125"/>
            <a:ext cx="6367222" cy="42465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A6BB41-20D1-4783-897D-BE9A238B52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49" y="365124"/>
            <a:ext cx="3327473" cy="462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2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fractur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F1B9766-D032-4BDB-BAED-820B9BD72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>
                <a:solidFill>
                  <a:schemeClr val="accent1">
                    <a:lumMod val="50000"/>
                  </a:schemeClr>
                </a:solidFill>
                <a:latin typeface="Bahnschrift Light Condensed" panose="020B0502040204020203" pitchFamily="34" charset="0"/>
              </a:rPr>
              <a:t>Украла???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7646407-2435-4FED-8EC7-63E3C4C3B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None/>
            </a:pPr>
            <a:endParaRPr lang="ru-RU" sz="6000" dirty="0">
              <a:solidFill>
                <a:schemeClr val="accent1">
                  <a:lumMod val="50000"/>
                </a:schemeClr>
              </a:solidFill>
              <a:latin typeface="Bahnschrift Light Condensed" panose="020B0502040204020203" pitchFamily="34" charset="0"/>
              <a:ea typeface="+mj-ea"/>
              <a:cs typeface="+mj-cs"/>
            </a:endParaRPr>
          </a:p>
          <a:p>
            <a:pPr marL="0" indent="0">
              <a:spcBef>
                <a:spcPct val="0"/>
              </a:spcBef>
              <a:buNone/>
            </a:pPr>
            <a:endParaRPr lang="ru-RU" sz="6000" dirty="0">
              <a:solidFill>
                <a:schemeClr val="accent1">
                  <a:lumMod val="50000"/>
                </a:schemeClr>
              </a:solidFill>
              <a:latin typeface="Bahnschrift Light Condensed" panose="020B0502040204020203" pitchFamily="34" charset="0"/>
              <a:ea typeface="+mj-ea"/>
              <a:cs typeface="+mj-cs"/>
            </a:endParaRPr>
          </a:p>
          <a:p>
            <a:pPr marL="0" indent="0">
              <a:spcBef>
                <a:spcPct val="0"/>
              </a:spcBef>
              <a:buNone/>
            </a:pPr>
            <a:endParaRPr lang="ru-RU" sz="6000" dirty="0">
              <a:solidFill>
                <a:schemeClr val="accent1">
                  <a:lumMod val="50000"/>
                </a:schemeClr>
              </a:solidFill>
              <a:latin typeface="Bahnschrift Light Condensed" panose="020B0502040204020203" pitchFamily="34" charset="0"/>
              <a:ea typeface="+mj-ea"/>
              <a:cs typeface="+mj-cs"/>
            </a:endParaRPr>
          </a:p>
          <a:p>
            <a:pPr marL="0" indent="0">
              <a:spcBef>
                <a:spcPct val="0"/>
              </a:spcBef>
              <a:buNone/>
            </a:pPr>
            <a:endParaRPr lang="ru-RU" sz="6000" dirty="0">
              <a:solidFill>
                <a:schemeClr val="accent1">
                  <a:lumMod val="50000"/>
                </a:schemeClr>
              </a:solidFill>
              <a:latin typeface="Bahnschrift Light Condensed" panose="020B0502040204020203" pitchFamily="34" charset="0"/>
              <a:ea typeface="+mj-ea"/>
              <a:cs typeface="+mj-cs"/>
            </a:endParaRPr>
          </a:p>
          <a:p>
            <a:pPr marL="0" indent="0" algn="r">
              <a:spcBef>
                <a:spcPct val="0"/>
              </a:spcBef>
              <a:buNone/>
            </a:pPr>
            <a:r>
              <a:rPr lang="ru-RU" sz="6000" dirty="0">
                <a:solidFill>
                  <a:schemeClr val="accent1">
                    <a:lumMod val="50000"/>
                  </a:schemeClr>
                </a:solidFill>
                <a:latin typeface="Bahnschrift Light Condensed" panose="020B0502040204020203" pitchFamily="34" charset="0"/>
                <a:ea typeface="+mj-ea"/>
                <a:cs typeface="+mj-cs"/>
              </a:rPr>
              <a:t>Как украла???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61FAADE-30AB-48CB-A1B6-311A5BB11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2" y="2055813"/>
            <a:ext cx="4818428" cy="470501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88DA1D0-CB03-407B-AA93-7FB2D8F2F1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253"/>
            <a:ext cx="5720305" cy="381353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3DFCF8-A8E0-4C41-A1A4-56DE52FF4A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651" y="3739890"/>
            <a:ext cx="4091383" cy="319639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3296EC0-D090-4B9E-AA23-D007C75CE62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207" y="0"/>
            <a:ext cx="5720304" cy="365384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50DF13D-A7C5-4990-B1C1-E4FDA1EC3C4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987" y="1329513"/>
            <a:ext cx="3917891" cy="391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31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0">
        <p15:prstTrans prst="fallOve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7AF494-FA6E-47E8-837A-E2271FA2BB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7157">
            <a:off x="628805" y="-1"/>
            <a:ext cx="5284196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28272-475C-4F20-AA49-D7B02B680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9842239">
            <a:off x="-3262505" y="57160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>
                <a:solidFill>
                  <a:schemeClr val="accent1">
                    <a:lumMod val="50000"/>
                  </a:schemeClr>
                </a:solidFill>
                <a:latin typeface="Bahnschrift Light Condensed" panose="020B0502040204020203" pitchFamily="34" charset="0"/>
              </a:rPr>
              <a:t/>
            </a:r>
            <a:br>
              <a:rPr lang="ru-RU" sz="6000" dirty="0">
                <a:solidFill>
                  <a:schemeClr val="accent1">
                    <a:lumMod val="50000"/>
                  </a:schemeClr>
                </a:solidFill>
                <a:latin typeface="Bahnschrift Light Condensed" panose="020B0502040204020203" pitchFamily="34" charset="0"/>
              </a:rPr>
            </a:br>
            <a:r>
              <a:rPr lang="ru-RU" sz="6000" dirty="0">
                <a:solidFill>
                  <a:schemeClr val="accent1">
                    <a:lumMod val="50000"/>
                  </a:schemeClr>
                </a:solidFill>
                <a:latin typeface="Bahnschrift Light Condensed" panose="020B0502040204020203" pitchFamily="34" charset="0"/>
              </a:rPr>
              <a:t/>
            </a:r>
            <a:br>
              <a:rPr lang="ru-RU" sz="6000" dirty="0">
                <a:solidFill>
                  <a:schemeClr val="accent1">
                    <a:lumMod val="50000"/>
                  </a:schemeClr>
                </a:solidFill>
                <a:latin typeface="Bahnschrift Light Condensed" panose="020B0502040204020203" pitchFamily="34" charset="0"/>
              </a:rPr>
            </a:br>
            <a:r>
              <a:rPr lang="ru-RU" sz="6000" dirty="0">
                <a:solidFill>
                  <a:schemeClr val="accent1">
                    <a:lumMod val="50000"/>
                  </a:schemeClr>
                </a:solidFill>
                <a:latin typeface="Bahnschrift Light Condensed" panose="020B0502040204020203" pitchFamily="34" charset="0"/>
              </a:rPr>
              <a:t/>
            </a:r>
            <a:br>
              <a:rPr lang="ru-RU" sz="6000" dirty="0">
                <a:solidFill>
                  <a:schemeClr val="accent1">
                    <a:lumMod val="50000"/>
                  </a:schemeClr>
                </a:solidFill>
                <a:latin typeface="Bahnschrift Light Condensed" panose="020B0502040204020203" pitchFamily="34" charset="0"/>
              </a:rPr>
            </a:br>
            <a:r>
              <a:rPr lang="ru-RU" sz="6000" dirty="0">
                <a:solidFill>
                  <a:schemeClr val="accent1">
                    <a:lumMod val="50000"/>
                  </a:schemeClr>
                </a:solidFill>
                <a:latin typeface="Bahnschrift Light Condensed" panose="020B0502040204020203" pitchFamily="34" charset="0"/>
              </a:rPr>
              <a:t/>
            </a:r>
            <a:br>
              <a:rPr lang="ru-RU" sz="6000" dirty="0">
                <a:solidFill>
                  <a:schemeClr val="accent1">
                    <a:lumMod val="50000"/>
                  </a:schemeClr>
                </a:solidFill>
                <a:latin typeface="Bahnschrift Light Condensed" panose="020B0502040204020203" pitchFamily="34" charset="0"/>
              </a:rPr>
            </a:b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Gabriola" panose="04040605051002020D02" pitchFamily="82" charset="0"/>
              </a:rPr>
              <a:t>Отдавай! 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Gabriola" panose="04040605051002020D02" pitchFamily="82" charset="0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Gabriola" panose="04040605051002020D02" pitchFamily="82" charset="0"/>
              </a:rPr>
              <a:t>И простим мы тебе</a:t>
            </a:r>
            <a:b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Gabriola" panose="04040605051002020D02" pitchFamily="82" charset="0"/>
              </a:rPr>
            </a:b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Gabriola" panose="04040605051002020D02" pitchFamily="82" charset="0"/>
              </a:rPr>
              <a:t> все твои проступки!</a:t>
            </a:r>
            <a:endParaRPr lang="ru-RU" dirty="0">
              <a:latin typeface="Gabriola" panose="04040605051002020D02" pitchFamily="82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A8D586-137C-44B7-87B6-C3D0635B4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-138952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sz="5400" dirty="0">
              <a:solidFill>
                <a:schemeClr val="accent1">
                  <a:lumMod val="50000"/>
                </a:schemeClr>
              </a:solidFill>
              <a:latin typeface="Bahnschrift Light Condensed" panose="020B0502040204020203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ru-RU" sz="5400" dirty="0">
              <a:solidFill>
                <a:schemeClr val="accent1">
                  <a:lumMod val="50000"/>
                </a:schemeClr>
              </a:solidFill>
              <a:latin typeface="Bahnschrift Light Condensed" panose="020B0502040204020203" pitchFamily="34" charset="0"/>
              <a:ea typeface="+mj-ea"/>
              <a:cs typeface="+mj-cs"/>
            </a:endParaRPr>
          </a:p>
          <a:p>
            <a:pPr marL="0" indent="0" algn="r">
              <a:buNone/>
            </a:pPr>
            <a:r>
              <a:rPr lang="ru-RU" sz="5400" dirty="0">
                <a:solidFill>
                  <a:schemeClr val="accent1">
                    <a:lumMod val="50000"/>
                  </a:schemeClr>
                </a:solidFill>
                <a:latin typeface="Bahnschrift Light Condensed" panose="020B0502040204020203" pitchFamily="34" charset="0"/>
                <a:ea typeface="+mj-ea"/>
                <a:cs typeface="+mj-cs"/>
              </a:rPr>
              <a:t>    И раскаялась Баба Яга!!!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2EBE3C-A4D9-4516-946C-9AFB08D01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75" y="1172105"/>
            <a:ext cx="4821622" cy="54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81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4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66CE0C-CA96-4118-8C61-7A89C853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128" y="1702934"/>
            <a:ext cx="10515600" cy="3452132"/>
          </a:xfrm>
        </p:spPr>
        <p:txBody>
          <a:bodyPr>
            <a:normAutofit/>
          </a:bodyPr>
          <a:lstStyle/>
          <a:p>
            <a:r>
              <a:rPr lang="ru-RU" sz="6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И Весну-</a:t>
            </a:r>
            <a:r>
              <a:rPr lang="ru-RU" sz="6000" dirty="0" err="1">
                <a:solidFill>
                  <a:srgbClr val="FF0000"/>
                </a:solidFill>
                <a:latin typeface="Bahnschrift Light Condensed" panose="020B0502040204020203" pitchFamily="34" charset="0"/>
              </a:rPr>
              <a:t>Красну</a:t>
            </a:r>
            <a:r>
              <a:rPr lang="ru-RU" sz="6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 к нам </a:t>
            </a:r>
            <a:br>
              <a:rPr lang="ru-RU" sz="6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</a:br>
            <a:r>
              <a:rPr lang="ru-RU" sz="6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в гости привела...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A2743D4-5466-42DE-AEBC-8F02135C7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0691">
            <a:off x="6998108" y="653739"/>
            <a:ext cx="4009717" cy="5561986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EFD415-9248-4036-8D9E-EB096C710F5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3915">
            <a:off x="289193" y="325358"/>
            <a:ext cx="1663964" cy="1560089"/>
          </a:xfrm>
          <a:prstGeom prst="rect">
            <a:avLst/>
          </a:prstGeom>
        </p:spPr>
      </p:pic>
      <p:pic>
        <p:nvPicPr>
          <p:cNvPr id="7" name="muzyka-iz-kino-doga-val-s-cvetov">
            <a:hlinkClick r:id="" action="ppaction://media"/>
            <a:extLst>
              <a:ext uri="{FF2B5EF4-FFF2-40B4-BE49-F238E27FC236}">
                <a16:creationId xmlns:a16="http://schemas.microsoft.com/office/drawing/2014/main" id="{7A689C6E-4639-410D-94BA-EC56E5A40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7099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0000">
        <p14:flash/>
      </p:transition>
    </mc:Choice>
    <mc:Fallback xmlns="">
      <p:transition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98)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EFA0E8-1E33-4221-B5FE-4FE41BEC3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                                        И пошла тогда потеха...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071A4D7-76BA-429E-8D60-F92118BBA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077" y="2748189"/>
            <a:ext cx="4171577" cy="374468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16A491-997C-46A4-8FA8-96AB0FB3B6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47" y="604967"/>
            <a:ext cx="2482444" cy="37446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5BA489E-C863-4044-89C4-A8F67812E1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408" y="1468731"/>
            <a:ext cx="7482246" cy="5024144"/>
          </a:xfrm>
          <a:prstGeom prst="rect">
            <a:avLst/>
          </a:prstGeom>
        </p:spPr>
      </p:pic>
      <p:pic>
        <p:nvPicPr>
          <p:cNvPr id="3" name="russkiy-narodnyy-tanec-kabluchok">
            <a:hlinkClick r:id="" action="ppaction://media"/>
            <a:extLst>
              <a:ext uri="{FF2B5EF4-FFF2-40B4-BE49-F238E27FC236}">
                <a16:creationId xmlns:a16="http://schemas.microsoft.com/office/drawing/2014/main" id="{8FE83A4F-4DD5-4126-8630-AD7AE2C01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69531" y="69868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86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0">
        <p15:prstTrans prst="origami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B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260147-1E56-489F-BF03-02E1B4ADD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Честной народ забавляли…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D1A7FB2-497C-4CB9-B1C2-5804F74F5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921" y="1829105"/>
            <a:ext cx="2013947" cy="284493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ABDBDE-3B0E-4368-9D9B-B10137DC93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71" y="3611908"/>
            <a:ext cx="1989676" cy="278923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7358F06-22EC-4389-ABAE-3192033ED32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28" y="4303158"/>
            <a:ext cx="3142671" cy="20979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9E6EF4-62AA-4E29-A815-CD6051D9BCC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36" y="456856"/>
            <a:ext cx="2013947" cy="27892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85353C-7586-400D-92CD-9F2B69ACEF3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01" y="4298319"/>
            <a:ext cx="3142671" cy="21028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175C4F-5161-4F81-A0CB-E436B79D8C7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128" y="456856"/>
            <a:ext cx="3152858" cy="209798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E568E0F-FB13-468E-AC31-985A3B806BC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01" y="440424"/>
            <a:ext cx="3136336" cy="209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4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0">
        <p:zoom/>
      </p:transition>
    </mc:Choice>
    <mc:Fallback xmlns="">
      <p:transition spd="slow" advClick="0" advTm="10000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6" presetClass="exit" presetSubtype="2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498857-E14E-4F39-9CF8-4802C544E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Да блинами угощали…</a:t>
            </a:r>
          </a:p>
        </p:txBody>
      </p:sp>
    </p:spTree>
    <p:extLst>
      <p:ext uri="{BB962C8B-B14F-4D97-AF65-F5344CB8AC3E}">
        <p14:creationId xmlns:p14="http://schemas.microsoft.com/office/powerpoint/2010/main" val="229685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:blinds dir="vert"/>
      </p:transition>
    </mc:Choice>
    <mc:Fallback xmlns="">
      <p:transition spd="slow" advClick="0" advTm="10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83</Words>
  <Application>Microsoft Office PowerPoint</Application>
  <PresentationFormat>Широкоэкранный</PresentationFormat>
  <Paragraphs>31</Paragraphs>
  <Slides>11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Bahnschrift Light Condensed</vt:lpstr>
      <vt:lpstr>Calibri</vt:lpstr>
      <vt:lpstr>Calibri Light</vt:lpstr>
      <vt:lpstr>Gabriola</vt:lpstr>
      <vt:lpstr>Тема Office</vt:lpstr>
      <vt:lpstr>МДОУ «Детский сад №6», г. Ярославль   «Масленица»</vt:lpstr>
      <vt:lpstr>Зиму провожали…</vt:lpstr>
      <vt:lpstr>Вдруг, откуда ни возьмись…</vt:lpstr>
      <vt:lpstr>Украла???</vt:lpstr>
      <vt:lpstr>     Отдавай!  И простим мы тебе  все твои проступки!</vt:lpstr>
      <vt:lpstr>И Весну-Красну к нам  в гости привела...</vt:lpstr>
      <vt:lpstr>                                        И пошла тогда потеха...</vt:lpstr>
      <vt:lpstr>Честной народ забавляли…</vt:lpstr>
      <vt:lpstr>Да блинами угощали…</vt:lpstr>
      <vt:lpstr>Ты прощай, прощай, наша Масленица!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МДОУ «Детский сад №6», г. Ярославль   «Масленица»</dc:title>
  <dc:creator>Светлана Шилова</dc:creator>
  <cp:lastModifiedBy>Admin</cp:lastModifiedBy>
  <cp:revision>36</cp:revision>
  <dcterms:created xsi:type="dcterms:W3CDTF">2018-06-18T18:51:11Z</dcterms:created>
  <dcterms:modified xsi:type="dcterms:W3CDTF">2018-07-28T07:53:14Z</dcterms:modified>
</cp:coreProperties>
</file>