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74" r:id="rId12"/>
    <p:sldId id="267" r:id="rId13"/>
    <p:sldId id="268" r:id="rId14"/>
    <p:sldId id="269" r:id="rId15"/>
    <p:sldId id="273" r:id="rId16"/>
    <p:sldId id="271" r:id="rId17"/>
    <p:sldId id="270" r:id="rId18"/>
    <p:sldId id="272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 anchor="t">
            <a:normAutofit/>
          </a:bodyPr>
          <a:lstStyle/>
          <a:p>
            <a:pPr algn="ctr"/>
            <a:r>
              <a:rPr lang="ru-RU" sz="1800" b="1" dirty="0"/>
              <a:t>Методическое объединение педагогов-психологов г. </a:t>
            </a:r>
            <a:r>
              <a:rPr lang="ru-RU" sz="1800" b="1" dirty="0" smtClean="0"/>
              <a:t>Ярославля</a:t>
            </a:r>
            <a:br>
              <a:rPr lang="ru-RU" sz="1800" b="1" dirty="0" smtClean="0"/>
            </a:br>
            <a:r>
              <a:rPr lang="ru-RU" sz="1800" b="1" dirty="0" smtClean="0"/>
              <a:t>МДОУ «Детский сад № 6»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Семинар-практикум 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«Юмор как средство коррекционной работы с тревожными детьми»</a:t>
            </a:r>
          </a:p>
          <a:p>
            <a:pPr marL="0" indent="0" algn="ctr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Педагоги-психологи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r">
              <a:buNone/>
            </a:pP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Тютяева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О.А.</a:t>
            </a:r>
          </a:p>
          <a:p>
            <a:pPr marL="0" indent="0" algn="r">
              <a:buNone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Корниенко А.О</a:t>
            </a:r>
          </a:p>
          <a:p>
            <a:pPr marL="0" indent="0" algn="ctr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Ярославль,  2019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https://www.zastavki.com/pictures/originals/2018People___Children_Little_girl_painted_butterfly_wings_on_the_asphalt_123924_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24944"/>
            <a:ext cx="3744416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1979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</a:t>
            </a:r>
            <a:br>
              <a:rPr lang="ru-RU" dirty="0" smtClean="0"/>
            </a:br>
            <a:r>
              <a:rPr lang="ru-RU" dirty="0" smtClean="0"/>
              <a:t> родителям и педагогам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Для исключения формирования тревожности :</a:t>
            </a:r>
          </a:p>
          <a:p>
            <a:r>
              <a:rPr lang="ru-RU" dirty="0" smtClean="0"/>
              <a:t>Никогда не грозите ребенку, тем, что вы его разлюбите или поменяете на другого ребенка более хорошего.</a:t>
            </a:r>
          </a:p>
          <a:p>
            <a:r>
              <a:rPr lang="ru-RU" dirty="0" smtClean="0"/>
              <a:t>Для </a:t>
            </a:r>
            <a:r>
              <a:rPr lang="ru-RU" dirty="0" smtClean="0"/>
              <a:t>снятия излишнего мышечного напряжения чаще используйте тактильный контакт с ребенком, т.е. поглаживайте его.</a:t>
            </a:r>
          </a:p>
          <a:p>
            <a:r>
              <a:rPr lang="ru-RU" dirty="0" smtClean="0"/>
              <a:t>Очень </a:t>
            </a:r>
            <a:r>
              <a:rPr lang="ru-RU" dirty="0" smtClean="0"/>
              <a:t>важно для преодоления тревоги – доверительное, теплое, душевная атмосфера в семье и группе, уверенность ребенка в любви и защите со стороны взрослого.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рассказывайте при посторонних о тревогах и страхах детей – чтобы не усугубить боязнь новых ситуаций и новых людей, усиливая тревожность ребенка.</a:t>
            </a:r>
          </a:p>
          <a:p>
            <a:r>
              <a:rPr lang="ru-RU" dirty="0" smtClean="0"/>
              <a:t>Оценку давайте поступкам ребенка, а не ему самому.</a:t>
            </a:r>
          </a:p>
          <a:p>
            <a:r>
              <a:rPr lang="ru-RU" dirty="0" err="1" smtClean="0"/>
              <a:t>Ообщайтесь</a:t>
            </a:r>
            <a:r>
              <a:rPr lang="ru-RU" dirty="0" smtClean="0"/>
              <a:t> со своим ребенком открыто, устраивайте совместные праздники, походы в театры, музеи и т.п., способствуя расширению  кругозора ребенка.</a:t>
            </a:r>
          </a:p>
          <a:p>
            <a:r>
              <a:rPr lang="ru-RU" dirty="0" smtClean="0"/>
              <a:t>Старайтесь </a:t>
            </a:r>
            <a:r>
              <a:rPr lang="ru-RU" dirty="0" smtClean="0"/>
              <a:t>ограничивать время провождения ребенка перед гаджетами, особенно </a:t>
            </a:r>
            <a:r>
              <a:rPr lang="ru-RU" dirty="0" err="1" smtClean="0"/>
              <a:t>иформационно</a:t>
            </a:r>
            <a:r>
              <a:rPr lang="ru-RU" dirty="0" smtClean="0"/>
              <a:t> - насыщенными негативом. </a:t>
            </a:r>
          </a:p>
          <a:p>
            <a:r>
              <a:rPr lang="ru-RU" dirty="0" smtClean="0"/>
              <a:t>Время перед сном старайтесь занять ребенка прочтением  сказок, эмоционально-доверительным контактом.</a:t>
            </a:r>
          </a:p>
          <a:p>
            <a:r>
              <a:rPr lang="ru-RU" dirty="0" smtClean="0"/>
              <a:t>Объективно </a:t>
            </a:r>
            <a:r>
              <a:rPr lang="ru-RU" dirty="0" smtClean="0"/>
              <a:t>подходите к наказаниям и похвалам ребенка.</a:t>
            </a:r>
          </a:p>
          <a:p>
            <a:r>
              <a:rPr lang="ru-RU" dirty="0" smtClean="0"/>
              <a:t>По </a:t>
            </a:r>
            <a:r>
              <a:rPr lang="ru-RU" dirty="0" smtClean="0"/>
              <a:t>возможности следите за своей речью: избегая тревожных и агрессивных посылов.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«Сатира и юмор – разные формы смешного в литературе. Юмор- осмеивание с оттенком сочувствия, сатира – осмеивание с оттенком негодования, гневный </a:t>
            </a:r>
            <a:r>
              <a:rPr lang="ru-RU" i="1" dirty="0" smtClean="0"/>
              <a:t>смех»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i="1" dirty="0" smtClean="0"/>
              <a:t>Н.Н</a:t>
            </a:r>
            <a:r>
              <a:rPr lang="ru-RU" i="1" dirty="0" smtClean="0"/>
              <a:t>. Носов</a:t>
            </a:r>
            <a:endParaRPr lang="ru-RU" i="1" dirty="0"/>
          </a:p>
        </p:txBody>
      </p:sp>
      <p:pic>
        <p:nvPicPr>
          <p:cNvPr id="4" name="Рисунок 3" descr="https://avatars.mds.yandex.net/get-pdb/1412212/b20fb206-e79f-4c57-bb22-964db7da5ae4/s1200?webp=fal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127" y="2132856"/>
            <a:ext cx="1152128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Юмор</a:t>
            </a:r>
            <a:r>
              <a:rPr lang="ru-RU" i="1" dirty="0" smtClean="0"/>
              <a:t> - </a:t>
            </a:r>
            <a:r>
              <a:rPr lang="ru-RU" i="1" dirty="0" smtClean="0"/>
              <a:t>это любое творчество, которое вызывает смех. </a:t>
            </a: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Смех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– это обновление, очищение, исцеление, расслабление.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avatars.mds.yandex.net/get-pdb/881477/263f402c-2ddb-4749-885f-77c06c97faf9/s1200?webp=fal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3398540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смеха: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Юмор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dirty="0" smtClean="0"/>
              <a:t>Смех при юморе веселый и дружеский. </a:t>
            </a:r>
          </a:p>
          <a:p>
            <a:pPr algn="just">
              <a:buNone/>
            </a:pPr>
            <a:r>
              <a:rPr lang="ru-RU" dirty="0" smtClean="0"/>
              <a:t>Сфера </a:t>
            </a:r>
            <a:r>
              <a:rPr lang="ru-RU" dirty="0" smtClean="0"/>
              <a:t>проявления  - явления жизни  человека.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3366FF"/>
                </a:solidFill>
              </a:rPr>
              <a:t>Сатира</a:t>
            </a:r>
          </a:p>
          <a:p>
            <a:pPr marL="0" indent="0">
              <a:buNone/>
            </a:pPr>
            <a:r>
              <a:rPr lang="ru-RU" dirty="0" smtClean="0"/>
              <a:t>Смех при сатире беспощадный, уничтожающий, осмеивание.</a:t>
            </a:r>
          </a:p>
          <a:p>
            <a:pPr marL="0" indent="0">
              <a:buNone/>
            </a:pPr>
            <a:r>
              <a:rPr lang="ru-RU" dirty="0" smtClean="0"/>
              <a:t>Обличает, высмеивает. Сфера проявления – явления общественной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ru-RU" b="1" dirty="0" smtClean="0"/>
              <a:t>Виды юмора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4584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Юмор </a:t>
            </a:r>
            <a:r>
              <a:rPr lang="ru-RU" b="1" dirty="0" smtClean="0">
                <a:solidFill>
                  <a:srgbClr val="C00000"/>
                </a:solidFill>
              </a:rPr>
              <a:t>на ситуацию</a:t>
            </a:r>
            <a:r>
              <a:rPr lang="ru-RU" dirty="0" smtClean="0"/>
              <a:t>: ситуация смешная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Юмор </a:t>
            </a:r>
            <a:r>
              <a:rPr lang="ru-RU" b="1" dirty="0" smtClean="0">
                <a:solidFill>
                  <a:srgbClr val="C00000"/>
                </a:solidFill>
              </a:rPr>
              <a:t>на себя</a:t>
            </a:r>
            <a:r>
              <a:rPr lang="ru-RU" dirty="0" smtClean="0"/>
              <a:t>: я смешной. Приветствуется всеми. Единственная опасность - когда-то на этом можно немного </a:t>
            </a:r>
            <a:r>
              <a:rPr lang="ru-RU" b="1" dirty="0" smtClean="0"/>
              <a:t>потерять в статусе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Юмор </a:t>
            </a:r>
            <a:r>
              <a:rPr lang="ru-RU" b="1" dirty="0" smtClean="0">
                <a:solidFill>
                  <a:srgbClr val="C00000"/>
                </a:solidFill>
              </a:rPr>
              <a:t>на нас</a:t>
            </a:r>
            <a:r>
              <a:rPr lang="ru-RU" dirty="0" smtClean="0"/>
              <a:t>: мы смешные. Обычно хорошо, но этот юмор не понимают некоторые вышестоящие руководители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Юмор </a:t>
            </a:r>
            <a:r>
              <a:rPr lang="ru-RU" b="1" dirty="0" smtClean="0">
                <a:solidFill>
                  <a:srgbClr val="C00000"/>
                </a:solidFill>
              </a:rPr>
              <a:t>на партнера</a:t>
            </a:r>
            <a:r>
              <a:rPr lang="ru-RU" dirty="0" smtClean="0"/>
              <a:t>: ты смешной. Такой юмор опасен и обычно является сильным </a:t>
            </a:r>
            <a:r>
              <a:rPr lang="ru-RU" b="1" dirty="0" err="1" smtClean="0"/>
              <a:t>конфликтогеном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Черный </a:t>
            </a:r>
            <a:r>
              <a:rPr lang="ru-RU" b="1" dirty="0" smtClean="0">
                <a:solidFill>
                  <a:srgbClr val="C00000"/>
                </a:solidFill>
              </a:rPr>
              <a:t>юмор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Разновидности юмора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374441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Остроумие</a:t>
            </a:r>
            <a:r>
              <a:rPr lang="ru-RU" dirty="0" smtClean="0"/>
              <a:t> -  изобретательность в нахождении ярких, удачных, смешных выражений (природный дар);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Чувство юмора </a:t>
            </a:r>
            <a:r>
              <a:rPr lang="ru-RU" dirty="0" smtClean="0"/>
              <a:t>– способность человека понимать юмор (можно развивать в процессе жизни)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640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Формы юмора: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Ирония</a:t>
            </a:r>
            <a:r>
              <a:rPr lang="ru-RU" dirty="0" smtClean="0"/>
              <a:t> – смешное скрывается под маской серьезного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Сарказм</a:t>
            </a:r>
            <a:r>
              <a:rPr lang="ru-RU" dirty="0" smtClean="0"/>
              <a:t> – высшая степень иронии, едкая язвительная насмешка. 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Анекдот</a:t>
            </a:r>
            <a:r>
              <a:rPr lang="ru-RU" dirty="0" smtClean="0"/>
              <a:t> – фольклорный жанр, короткая смешная история, передаваемая из уст в уста.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Шутка</a:t>
            </a:r>
            <a:r>
              <a:rPr lang="ru-RU" dirty="0" smtClean="0"/>
              <a:t> -  фраза или небольшой текст юмористического содержания.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Достоинства юмора: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Снимает </a:t>
            </a:r>
            <a:r>
              <a:rPr lang="ru-RU" dirty="0" smtClean="0"/>
              <a:t>стрессовые состояния, помогает пережить напряжённые моменты жизни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Способствует </a:t>
            </a:r>
            <a:r>
              <a:rPr lang="ru-RU" dirty="0" smtClean="0"/>
              <a:t>лучшей межличностной коммуникации, развивает сплоченность и атмосферу доверия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Помогает </a:t>
            </a:r>
            <a:r>
              <a:rPr lang="ru-RU" dirty="0" smtClean="0"/>
              <a:t>преодолевать конфликты, а в некоторых ситуациях препятствует их возникновению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Усиливает </a:t>
            </a:r>
            <a:r>
              <a:rPr lang="ru-RU" dirty="0" smtClean="0"/>
              <a:t>чувство «мы - команда», повышает мотивацию, способствует более продуктивной работе в коллективе.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Речевое распознание</a:t>
            </a:r>
            <a:endParaRPr lang="ru-RU" dirty="0"/>
          </a:p>
        </p:txBody>
      </p:sp>
      <p:pic>
        <p:nvPicPr>
          <p:cNvPr id="4" name="Содержимое 3" descr="http://img1.joyreactor.cc/pics/post/%D0%BF%D0%B5%D1%81%D0%BE%D1%87%D0%BD%D0%B8%D1%86%D0%B0-%D1%83%D0%B4%D0%B0%D0%BB%D1%91%D0%BD%D0%BD%D0%BE%D0%B5-131833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700808"/>
            <a:ext cx="7530896" cy="438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hozyaikadoma.ru/sites/default/files/images/2_3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052736"/>
            <a:ext cx="8424936" cy="4896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Актуальность проблемы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268288" algn="just">
              <a:buNone/>
            </a:pPr>
            <a:r>
              <a:rPr lang="ru-RU" dirty="0" smtClean="0"/>
              <a:t>В настоящее время увеличилось число тревожных детей, отличающихся повышенным беспокойством, неуверенностью, эмоциональной неустойчивостью.</a:t>
            </a:r>
          </a:p>
          <a:p>
            <a:pPr marL="0" indent="268288" algn="just">
              <a:buNone/>
            </a:pPr>
            <a:r>
              <a:rPr lang="ru-RU" dirty="0" smtClean="0"/>
              <a:t>Возникновение и закрепление тревожности связанно с неудовлетворением возрастных потребностей детей, с возросшими информационными потоками, негативно влияющими на развитие детской психики.</a:t>
            </a:r>
          </a:p>
          <a:p>
            <a:pPr marL="0" indent="268288" algn="just">
              <a:buNone/>
            </a:pPr>
            <a:r>
              <a:rPr lang="ru-RU" dirty="0" smtClean="0"/>
              <a:t>Для каждого возрастного периода существуют определенные области, объекта действительности, которые вызывают повышенную тревогу большинства детей в независимости от реальной угрозы или тревожности, как устойчивого образования.</a:t>
            </a:r>
          </a:p>
          <a:p>
            <a:pPr marL="0" indent="268288" algn="just">
              <a:buNone/>
            </a:pPr>
            <a:r>
              <a:rPr lang="ru-RU" dirty="0" smtClean="0"/>
              <a:t>Чувство тревоги неизбежно в периоды возрастных кризисов.</a:t>
            </a:r>
          </a:p>
          <a:p>
            <a:pPr marL="0" indent="268288" algn="just">
              <a:buNone/>
            </a:pPr>
            <a:r>
              <a:rPr lang="ru-RU" dirty="0"/>
              <a:t>Диагностика и профилактика детской </a:t>
            </a:r>
            <a:r>
              <a:rPr lang="ru-RU" dirty="0" smtClean="0"/>
              <a:t>тревожности заслуживает внимания в связи с тем, что она складывается в личностные качества ребенка дошкольника  и может сопровождать в течение всей жизни, став устойчивой личностной чертой, быть причиной неврозов и психосоматических заболеваний.</a:t>
            </a:r>
          </a:p>
          <a:p>
            <a:pPr marL="0" indent="268288" algn="just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совладания</a:t>
            </a:r>
            <a:r>
              <a:rPr lang="ru-RU" dirty="0" smtClean="0"/>
              <a:t>  с современным информационным насыщением в помощь как детям, так и взрослым приходит </a:t>
            </a:r>
            <a:r>
              <a:rPr lang="ru-RU" b="1" dirty="0" smtClean="0"/>
              <a:t>юмор.</a:t>
            </a:r>
          </a:p>
          <a:p>
            <a:pPr marL="0" indent="0" algn="just"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85701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064" y="2276872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Юмор положительно влияет</a:t>
            </a:r>
          </a:p>
          <a:p>
            <a:pPr marL="0" indent="0">
              <a:buNone/>
            </a:pPr>
            <a:r>
              <a:rPr lang="ru-RU" dirty="0" smtClean="0"/>
              <a:t> на снижение тревожности  у детей.</a:t>
            </a:r>
          </a:p>
          <a:p>
            <a:r>
              <a:rPr lang="ru-RU" dirty="0" smtClean="0"/>
              <a:t>Способствует повышению самооценки у детей,  сплочению детского коллектива.</a:t>
            </a:r>
          </a:p>
          <a:p>
            <a:r>
              <a:rPr lang="ru-RU" dirty="0" smtClean="0"/>
              <a:t>Воспитатели активно используют юмор как средство в педагогической деятельности.</a:t>
            </a:r>
          </a:p>
          <a:p>
            <a:endParaRPr lang="ru-RU" dirty="0"/>
          </a:p>
        </p:txBody>
      </p:sp>
      <p:pic>
        <p:nvPicPr>
          <p:cNvPr id="5" name="Рисунок 4" descr="https://sun6-5.userapi.com/c7003/v7003355/57350/5evUWzD0M_k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764704"/>
            <a:ext cx="230425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u="sng" dirty="0" smtClean="0"/>
              <a:t>Для детей</a:t>
            </a:r>
          </a:p>
          <a:p>
            <a:pPr marL="514350" indent="-514350">
              <a:buAutoNum type="arabicPeriod"/>
            </a:pPr>
            <a:r>
              <a:rPr lang="ru-RU" dirty="0" smtClean="0"/>
              <a:t>В. </a:t>
            </a:r>
            <a:r>
              <a:rPr lang="ru-RU" dirty="0" err="1" smtClean="0"/>
              <a:t>Голявкин</a:t>
            </a:r>
            <a:r>
              <a:rPr lang="ru-RU" dirty="0" smtClean="0"/>
              <a:t>, Г. Горин, В. Драгунский, </a:t>
            </a:r>
            <a:r>
              <a:rPr lang="ru-RU" dirty="0" err="1" smtClean="0"/>
              <a:t>Б.Ласкин</a:t>
            </a:r>
            <a:r>
              <a:rPr lang="ru-RU" dirty="0" smtClean="0"/>
              <a:t> « Курьезный случай»</a:t>
            </a:r>
          </a:p>
          <a:p>
            <a:pPr marL="514350" indent="-514350">
              <a:buAutoNum type="arabicPeriod"/>
            </a:pPr>
            <a:r>
              <a:rPr lang="ru-RU" dirty="0" smtClean="0"/>
              <a:t>М. Зощенко «Веселые рассказы»</a:t>
            </a:r>
          </a:p>
          <a:p>
            <a:pPr marL="514350" indent="-514350">
              <a:buAutoNum type="arabicPeriod"/>
            </a:pPr>
            <a:r>
              <a:rPr lang="ru-RU" dirty="0" smtClean="0"/>
              <a:t>В.Драгунский «Самое смешное: Денискины рассказы»</a:t>
            </a:r>
          </a:p>
          <a:p>
            <a:pPr marL="514350" indent="-514350">
              <a:buAutoNum type="arabicPeriod"/>
            </a:pPr>
            <a:r>
              <a:rPr lang="ru-RU" dirty="0" smtClean="0"/>
              <a:t>Э. Успенский «Смешные рассказы для детей»</a:t>
            </a:r>
          </a:p>
          <a:p>
            <a:pPr marL="514350" indent="-514350">
              <a:buAutoNum type="arabicPeriod"/>
            </a:pPr>
            <a:r>
              <a:rPr lang="ru-RU" dirty="0" smtClean="0"/>
              <a:t>Г. Остер «Дети и Эти маленькие повести»</a:t>
            </a:r>
          </a:p>
          <a:p>
            <a:pPr marL="514350" indent="-514350">
              <a:buAutoNum type="arabicPeriod"/>
            </a:pPr>
            <a:r>
              <a:rPr lang="ru-RU" dirty="0" smtClean="0"/>
              <a:t>Н.Носов «Веселые истории».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В. Осеева «Синие листья».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Г.Остер «Вредные советы для малышей»</a:t>
            </a:r>
          </a:p>
          <a:p>
            <a:pPr marL="514350" indent="-514350">
              <a:buAutoNum type="arabicPeriod"/>
            </a:pPr>
            <a:r>
              <a:rPr lang="ru-RU" dirty="0" smtClean="0"/>
              <a:t>И.Ольшанский «</a:t>
            </a:r>
            <a:r>
              <a:rPr lang="ru-RU" dirty="0" err="1" smtClean="0"/>
              <a:t>Невезучка</a:t>
            </a:r>
            <a:r>
              <a:rPr lang="ru-RU" dirty="0" smtClean="0"/>
              <a:t>»</a:t>
            </a:r>
          </a:p>
          <a:p>
            <a:pPr marL="514350" indent="-514350">
              <a:buAutoNum type="arabicPeriod"/>
            </a:pPr>
            <a:r>
              <a:rPr lang="ru-RU" dirty="0" smtClean="0"/>
              <a:t>Г.Цыферов «Добрые сказки»</a:t>
            </a:r>
          </a:p>
          <a:p>
            <a:pPr marL="514350" indent="-514350">
              <a:buAutoNum type="arabicPeriod"/>
            </a:pPr>
            <a:r>
              <a:rPr lang="ru-RU" dirty="0" smtClean="0"/>
              <a:t>В. Драгунский «Друг детства»</a:t>
            </a:r>
          </a:p>
          <a:p>
            <a:pPr marL="514350" indent="-514350">
              <a:buAutoNum type="arabicPeriod"/>
            </a:pPr>
            <a:r>
              <a:rPr lang="ru-RU" dirty="0" smtClean="0"/>
              <a:t>А. Гайдар «Лучшие рассказы для детей»</a:t>
            </a:r>
          </a:p>
          <a:p>
            <a:pPr marL="514350" indent="-514350">
              <a:buAutoNum type="arabicPeriod"/>
            </a:pPr>
            <a:r>
              <a:rPr lang="ru-RU" dirty="0" smtClean="0"/>
              <a:t>С.Михалков «Веселые сказки»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А.Барто</a:t>
            </a:r>
            <a:r>
              <a:rPr lang="ru-RU" dirty="0" smtClean="0"/>
              <a:t> «По дороге в класс»</a:t>
            </a:r>
          </a:p>
          <a:p>
            <a:pPr marL="514350" indent="-514350">
              <a:buAutoNum type="arabicPeriod"/>
            </a:pPr>
            <a:r>
              <a:rPr lang="ru-RU" dirty="0" smtClean="0"/>
              <a:t>С.В. </a:t>
            </a:r>
            <a:r>
              <a:rPr lang="ru-RU" dirty="0" err="1" smtClean="0"/>
              <a:t>Ихсанова</a:t>
            </a:r>
            <a:r>
              <a:rPr lang="ru-RU" dirty="0" smtClean="0"/>
              <a:t> «</a:t>
            </a:r>
            <a:r>
              <a:rPr lang="ru-RU" dirty="0" err="1" smtClean="0"/>
              <a:t>Игротерапия</a:t>
            </a:r>
            <a:r>
              <a:rPr lang="ru-RU" dirty="0" smtClean="0"/>
              <a:t> в психологии: уроки хорошего поведения с Машей и Мишей»</a:t>
            </a:r>
          </a:p>
          <a:p>
            <a:pPr marL="514350" indent="-514350">
              <a:buAutoNum type="arabicPeriod"/>
            </a:pPr>
            <a:r>
              <a:rPr lang="ru-RU" dirty="0" smtClean="0"/>
              <a:t>Э.Успенский «Истории из </a:t>
            </a:r>
            <a:r>
              <a:rPr lang="ru-RU" dirty="0" err="1" smtClean="0"/>
              <a:t>Простоквашино</a:t>
            </a:r>
            <a:r>
              <a:rPr lang="ru-RU" dirty="0" smtClean="0"/>
              <a:t>»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 algn="ctr">
              <a:buNone/>
            </a:pPr>
            <a:r>
              <a:rPr lang="ru-RU" dirty="0" smtClean="0"/>
              <a:t>Для  взрослых</a:t>
            </a:r>
          </a:p>
          <a:p>
            <a:pPr marL="514350" indent="-514350">
              <a:buAutoNum type="arabicPeriod"/>
            </a:pPr>
            <a:r>
              <a:rPr lang="ru-RU" dirty="0" smtClean="0"/>
              <a:t>С.Е.. </a:t>
            </a:r>
            <a:r>
              <a:rPr lang="ru-RU" dirty="0" err="1" smtClean="0"/>
              <a:t>Чуднявцев</a:t>
            </a:r>
            <a:r>
              <a:rPr lang="ru-RU" dirty="0" smtClean="0"/>
              <a:t> «Непослушное солнце или как перестать кричать на своего ребенка»</a:t>
            </a:r>
          </a:p>
          <a:p>
            <a:pPr marL="514350" indent="-514350">
              <a:buAutoNum type="arabicPeriod"/>
            </a:pPr>
            <a:r>
              <a:rPr lang="ru-RU" dirty="0" smtClean="0"/>
              <a:t>Г.Куликова «Каникулы для взрослых»</a:t>
            </a:r>
          </a:p>
          <a:p>
            <a:pPr marL="514350" indent="-514350">
              <a:buAutoNum type="arabicPeriod"/>
            </a:pPr>
            <a:r>
              <a:rPr lang="ru-RU" dirty="0" smtClean="0"/>
              <a:t>П. </a:t>
            </a:r>
            <a:r>
              <a:rPr lang="ru-RU" dirty="0" err="1" smtClean="0"/>
              <a:t>Гавердовская</a:t>
            </a:r>
            <a:r>
              <a:rPr lang="ru-RU" dirty="0" smtClean="0"/>
              <a:t> «Вредные советы для взрослых»</a:t>
            </a:r>
          </a:p>
          <a:p>
            <a:pPr marL="514350" indent="-514350">
              <a:buAutoNum type="arabicPeriod"/>
            </a:pPr>
            <a:r>
              <a:rPr lang="ru-RU" dirty="0" smtClean="0"/>
              <a:t>Д. </a:t>
            </a:r>
            <a:r>
              <a:rPr lang="ru-RU" dirty="0" err="1" smtClean="0"/>
              <a:t>Лоусон</a:t>
            </a:r>
            <a:r>
              <a:rPr lang="ru-RU" dirty="0" smtClean="0"/>
              <a:t> «Безумно счастливые»</a:t>
            </a:r>
          </a:p>
          <a:p>
            <a:pPr marL="514350" indent="-514350">
              <a:buAutoNum type="arabicPeriod"/>
            </a:pPr>
            <a:r>
              <a:rPr lang="ru-RU" dirty="0" smtClean="0"/>
              <a:t>К.Джером «Трое в лодке, не считая собаки»</a:t>
            </a:r>
          </a:p>
          <a:p>
            <a:pPr marL="514350" indent="-514350">
              <a:buAutoNum type="arabicPeriod"/>
            </a:pPr>
            <a:r>
              <a:rPr lang="ru-RU" dirty="0" smtClean="0"/>
              <a:t>С. Довлатов «Чемодан»</a:t>
            </a:r>
          </a:p>
          <a:p>
            <a:pPr marL="514350" indent="-514350">
              <a:buAutoNum type="arabicPeriod"/>
            </a:pPr>
            <a:r>
              <a:rPr lang="ru-RU" dirty="0" smtClean="0"/>
              <a:t>М.Зощенко «</a:t>
            </a:r>
            <a:r>
              <a:rPr lang="ru-RU" dirty="0" err="1" smtClean="0"/>
              <a:t>Голубая</a:t>
            </a:r>
            <a:r>
              <a:rPr lang="ru-RU" dirty="0" smtClean="0"/>
              <a:t> книга»</a:t>
            </a:r>
          </a:p>
          <a:p>
            <a:pPr marL="514350" indent="-514350">
              <a:buAutoNum type="arabicPeriod"/>
            </a:pPr>
            <a:r>
              <a:rPr lang="ru-RU" dirty="0" smtClean="0"/>
              <a:t>Ф.Раневская «Гений среди козявок»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pic>
        <p:nvPicPr>
          <p:cNvPr id="5" name="Рисунок 4" descr="http://itd1.mycdn.me/image?id=836484124253&amp;t=20&amp;plc=WEB&amp;tkn=*zCdVEbLBXzQXOf8zi3PFxuW0sj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272808" cy="5319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66712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Цель: </a:t>
            </a:r>
            <a:r>
              <a:rPr lang="ru-RU" sz="2800" b="1" i="1" dirty="0" smtClean="0"/>
              <a:t>Расширить практический опыт педагогов по коррекционной работе с тревожными детьми при помощи юмора.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u="sng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r>
              <a:rPr lang="ru-RU" b="1" u="sng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u="sng" dirty="0" smtClean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 smtClean="0"/>
              <a:t>Указать основные направления в коррекционной работе с тревожными детьми по средствам юмора.</a:t>
            </a:r>
          </a:p>
          <a:p>
            <a:pPr lvl="0"/>
            <a:r>
              <a:rPr lang="ru-RU" dirty="0" smtClean="0"/>
              <a:t>Повысить сплоченность членов группы, путем совместной работы с юмористической информацией .</a:t>
            </a:r>
          </a:p>
          <a:p>
            <a:pPr lvl="0"/>
            <a:r>
              <a:rPr lang="ru-RU" dirty="0" smtClean="0"/>
              <a:t>Вызвать у педагогов стремление к работе с разной юмористической информацией и  транслировать ее как детям, так и их родителям.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969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3366FF"/>
                </a:solidFill>
              </a:rPr>
              <a:t>Тревожность</a:t>
            </a:r>
            <a:r>
              <a:rPr lang="ru-RU" dirty="0" smtClean="0"/>
              <a:t> – Это индивидуальная психологическая особенность, заключающаяся в увеличении склонности испытывать беспокойства в самых различных жизненных ситуациях, в том числе и таких, которые к этому не предрасполагают.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Юмор</a:t>
            </a:r>
            <a:r>
              <a:rPr lang="ru-RU" dirty="0" smtClean="0"/>
              <a:t> – это демонстрация насмешливо-добродушного отношения ко всевозможным нелепостям. Юмор не ставит цель осудить пороки, но позволяет вызвать улыбку, принести удовольствие людям.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Страх</a:t>
            </a:r>
            <a:r>
              <a:rPr lang="ru-RU" dirty="0" smtClean="0"/>
              <a:t> — аффективное (эмоционально заостренное) отражение в сознании конкретной угрозы для жизни и благополучия че­ловека, то тревога — это эмоционально заострен­ное ощущение предстоящей угрозы.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Причины тревожности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Индивидуальные особенности ребенка</a:t>
            </a:r>
          </a:p>
          <a:p>
            <a:r>
              <a:rPr lang="ru-RU" dirty="0" smtClean="0"/>
              <a:t>Недостаточный уровень интеллектуальной зрелости</a:t>
            </a:r>
          </a:p>
          <a:p>
            <a:r>
              <a:rPr lang="ru-RU" dirty="0" smtClean="0"/>
              <a:t>Затруднение в общении с другими детьми</a:t>
            </a:r>
          </a:p>
          <a:p>
            <a:r>
              <a:rPr lang="ru-RU" dirty="0" smtClean="0"/>
              <a:t>Ориентация детей в процессе общения не на сам процесс, а на результат</a:t>
            </a:r>
          </a:p>
          <a:p>
            <a:r>
              <a:rPr lang="ru-RU" dirty="0" smtClean="0"/>
              <a:t>Эмоциональное непринятие ребенка близким человеком</a:t>
            </a:r>
          </a:p>
          <a:p>
            <a:r>
              <a:rPr lang="ru-RU" dirty="0" smtClean="0"/>
              <a:t>Способы общения родителей, воспитателей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0612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Особенности проявления тревожности в дошкольном возрасте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3365728"/>
          </a:xfrm>
        </p:spPr>
        <p:txBody>
          <a:bodyPr/>
          <a:lstStyle/>
          <a:p>
            <a:r>
              <a:rPr lang="ru-RU" dirty="0" smtClean="0"/>
              <a:t>Постоянное беспокойство</a:t>
            </a:r>
          </a:p>
          <a:p>
            <a:r>
              <a:rPr lang="ru-RU" dirty="0" smtClean="0"/>
              <a:t>Трудность, иногда невозможность сконцентрироваться на чем-либо</a:t>
            </a:r>
          </a:p>
          <a:p>
            <a:r>
              <a:rPr lang="ru-RU" dirty="0" smtClean="0"/>
              <a:t>Мышечное напряжение (особенно лица, шеи)</a:t>
            </a:r>
          </a:p>
          <a:p>
            <a:r>
              <a:rPr lang="ru-RU" dirty="0" smtClean="0"/>
              <a:t>Раздражительность</a:t>
            </a:r>
          </a:p>
          <a:p>
            <a:r>
              <a:rPr lang="ru-RU" dirty="0" smtClean="0"/>
              <a:t>Нарушение сна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тревожных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Невротики </a:t>
            </a:r>
            <a:r>
              <a:rPr lang="ru-RU" sz="2400" dirty="0" smtClean="0"/>
              <a:t>(сосание </a:t>
            </a:r>
            <a:r>
              <a:rPr lang="ru-RU" sz="2400" dirty="0" smtClean="0"/>
              <a:t>пальца, тесный контакт с мягкими игрушками, накручивание локонов волос и т.д.)</a:t>
            </a:r>
          </a:p>
          <a:p>
            <a:r>
              <a:rPr lang="ru-RU" sz="2400" dirty="0" smtClean="0"/>
              <a:t>Расторможенные (неусидчивые, дети не чувствующие границ и т.д.)</a:t>
            </a:r>
          </a:p>
          <a:p>
            <a:r>
              <a:rPr lang="ru-RU" sz="2400" dirty="0" smtClean="0"/>
              <a:t>Замкнутые (избегающие социальных контактов)</a:t>
            </a:r>
          </a:p>
          <a:p>
            <a:r>
              <a:rPr lang="ru-RU" sz="2400" dirty="0" smtClean="0"/>
              <a:t>Застенчивые (боязнь публичных выступлений, новых ситуаций и т.д.)</a:t>
            </a:r>
            <a:endParaRPr lang="ru-RU" sz="2400" dirty="0"/>
          </a:p>
        </p:txBody>
      </p:sp>
      <p:pic>
        <p:nvPicPr>
          <p:cNvPr id="4" name="Рисунок 3" descr="http://psi.moscow/ca2ce1e8549282793b7a428a8686eef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782" y="4509120"/>
            <a:ext cx="2476500" cy="1650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4621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8092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Программа психологической диагностики тревожности у детей.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Методики для детей</a:t>
            </a:r>
          </a:p>
          <a:p>
            <a:r>
              <a:rPr lang="ru-RU" dirty="0" smtClean="0"/>
              <a:t>«Тест детской апперцепции – САТ» ( Л. </a:t>
            </a:r>
            <a:r>
              <a:rPr lang="ru-RU" dirty="0" err="1" smtClean="0"/>
              <a:t>Беллак</a:t>
            </a:r>
            <a:r>
              <a:rPr lang="ru-RU" dirty="0" smtClean="0"/>
              <a:t>, С.С. </a:t>
            </a:r>
            <a:r>
              <a:rPr lang="ru-RU" dirty="0" err="1" smtClean="0"/>
              <a:t>Беллак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Цель : изучение тревоги, фобий связанных с ситуациями фрустрации.</a:t>
            </a:r>
          </a:p>
          <a:p>
            <a:r>
              <a:rPr lang="ru-RU" dirty="0" smtClean="0"/>
              <a:t>«Цветовой тест </a:t>
            </a:r>
            <a:r>
              <a:rPr lang="ru-RU" dirty="0" err="1" smtClean="0"/>
              <a:t>М.Люшера</a:t>
            </a:r>
            <a:r>
              <a:rPr lang="ru-RU" dirty="0" smtClean="0"/>
              <a:t>» </a:t>
            </a:r>
          </a:p>
          <a:p>
            <a:pPr>
              <a:buNone/>
            </a:pPr>
            <a:r>
              <a:rPr lang="ru-RU" dirty="0" smtClean="0"/>
              <a:t>Цель: изучение эмоционально-характерологического базиса личности и тонких нюансов ее актуального состояния.</a:t>
            </a:r>
          </a:p>
          <a:p>
            <a:r>
              <a:rPr lang="ru-RU" dirty="0" smtClean="0"/>
              <a:t>«Тест тревожности» (Р. </a:t>
            </a:r>
            <a:r>
              <a:rPr lang="ru-RU" dirty="0" err="1" smtClean="0"/>
              <a:t>Тэммпл</a:t>
            </a:r>
            <a:r>
              <a:rPr lang="ru-RU" dirty="0" smtClean="0"/>
              <a:t>, В. </a:t>
            </a:r>
            <a:r>
              <a:rPr lang="ru-RU" dirty="0" err="1" smtClean="0"/>
              <a:t>Амен</a:t>
            </a:r>
            <a:r>
              <a:rPr lang="ru-RU" dirty="0" smtClean="0"/>
              <a:t>, М. </a:t>
            </a:r>
            <a:r>
              <a:rPr lang="ru-RU" dirty="0" err="1" smtClean="0"/>
              <a:t>Дорки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Цель: Определение уровня тревожности у ребенка.</a:t>
            </a:r>
          </a:p>
          <a:p>
            <a:r>
              <a:rPr lang="ru-RU" dirty="0" smtClean="0"/>
              <a:t>«Страхи в домиках» (А.И. Захаров, М. Панфилова)</a:t>
            </a:r>
          </a:p>
          <a:p>
            <a:pPr>
              <a:buNone/>
            </a:pPr>
            <a:r>
              <a:rPr lang="ru-RU" dirty="0" smtClean="0"/>
              <a:t>Цель: конкретизация страхов.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Методики для родителей</a:t>
            </a:r>
          </a:p>
          <a:p>
            <a:r>
              <a:rPr lang="ru-RU" dirty="0" err="1" smtClean="0"/>
              <a:t>Опросник</a:t>
            </a:r>
            <a:r>
              <a:rPr lang="ru-RU" dirty="0" smtClean="0"/>
              <a:t> «Признаки психического напряжения  и невротических тенденций у детей» (Н.Л. </a:t>
            </a:r>
            <a:r>
              <a:rPr lang="ru-RU" dirty="0" err="1" smtClean="0"/>
              <a:t>Кряжева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Цель: оценка  проявлений невротических реакций у детей.</a:t>
            </a:r>
          </a:p>
          <a:p>
            <a:r>
              <a:rPr lang="ru-RU" dirty="0" smtClean="0"/>
              <a:t>«Тест на оценку уровня тревожности ребенка. (А.И.Захаров)</a:t>
            </a:r>
          </a:p>
          <a:p>
            <a:pPr>
              <a:buNone/>
            </a:pPr>
            <a:r>
              <a:rPr lang="ru-RU" dirty="0" smtClean="0"/>
              <a:t>Цель: определение уровня тревожности у ребенка.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Основные направления в коррекционной работе с тревожными детьми.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Повышение самооценки и уверенности в себе</a:t>
            </a:r>
          </a:p>
          <a:p>
            <a:r>
              <a:rPr lang="ru-RU" dirty="0"/>
              <a:t>Снятие эмоционального и мышечного напряжения</a:t>
            </a:r>
          </a:p>
          <a:p>
            <a:r>
              <a:rPr lang="ru-RU" dirty="0" smtClean="0"/>
              <a:t>Обучение ребенка конструктивным способам поведения в трудных ситуациях</a:t>
            </a:r>
          </a:p>
          <a:p>
            <a:r>
              <a:rPr lang="ru-RU" dirty="0" smtClean="0"/>
              <a:t>Коррекция  </a:t>
            </a:r>
            <a:r>
              <a:rPr lang="ru-RU" dirty="0"/>
              <a:t>детско-родительский </a:t>
            </a:r>
            <a:r>
              <a:rPr lang="ru-RU" dirty="0" smtClean="0"/>
              <a:t>отношений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645</TotalTime>
  <Words>1264</Words>
  <Application>Microsoft Office PowerPoint</Application>
  <PresentationFormat>Экран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Методическое объединение педагогов-психологов г. Ярославля МДОУ «Детский сад № 6»</vt:lpstr>
      <vt:lpstr>Актуальность проблемы</vt:lpstr>
      <vt:lpstr>Цель: Расширить практический опыт педагогов по коррекционной работе с тревожными детьми при помощи юмора.</vt:lpstr>
      <vt:lpstr>Основные понятия</vt:lpstr>
      <vt:lpstr>Причины тревожности</vt:lpstr>
      <vt:lpstr>Особенности проявления тревожности в дошкольном возрасте</vt:lpstr>
      <vt:lpstr>Типы тревожных детей</vt:lpstr>
      <vt:lpstr> Программа психологической диагностики тревожности у детей.</vt:lpstr>
      <vt:lpstr>     Основные направления в коррекционной работе с тревожными детьми. </vt:lpstr>
      <vt:lpstr>Рекомендации  родителям и педагогам</vt:lpstr>
      <vt:lpstr>Презентация PowerPoint</vt:lpstr>
      <vt:lpstr>Презентация PowerPoint</vt:lpstr>
      <vt:lpstr>Виды смеха:</vt:lpstr>
      <vt:lpstr>Виды юмора</vt:lpstr>
      <vt:lpstr>Разновидности юмора</vt:lpstr>
      <vt:lpstr>Формы юмора: </vt:lpstr>
      <vt:lpstr>Достоинства юмора:</vt:lpstr>
      <vt:lpstr>Речевое распознание</vt:lpstr>
      <vt:lpstr>Презентация PowerPoint</vt:lpstr>
      <vt:lpstr>Выводы:</vt:lpstr>
      <vt:lpstr>Рекомендуемая 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«Детский сад №6» </dc:title>
  <dc:creator>User</dc:creator>
  <cp:lastModifiedBy>Жуковская Мария Геннадьевна</cp:lastModifiedBy>
  <cp:revision>60</cp:revision>
  <dcterms:created xsi:type="dcterms:W3CDTF">2019-02-09T13:46:09Z</dcterms:created>
  <dcterms:modified xsi:type="dcterms:W3CDTF">2019-02-18T10:20:25Z</dcterms:modified>
</cp:coreProperties>
</file>