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3399"/>
    <a:srgbClr val="0066CC"/>
    <a:srgbClr val="004BE2"/>
    <a:srgbClr val="004ADE"/>
    <a:srgbClr val="F2F2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1F22B70-E9F0-471D-93A3-8C7A221A050C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6FF1656-D3F3-49DE-A20D-5D1E7078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2B70-E9F0-471D-93A3-8C7A221A050C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1656-D3F3-49DE-A20D-5D1E7078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2B70-E9F0-471D-93A3-8C7A221A050C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1656-D3F3-49DE-A20D-5D1E7078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1F22B70-E9F0-471D-93A3-8C7A221A050C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1656-D3F3-49DE-A20D-5D1E7078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1F22B70-E9F0-471D-93A3-8C7A221A050C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6FF1656-D3F3-49DE-A20D-5D1E7078286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1F22B70-E9F0-471D-93A3-8C7A221A050C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6FF1656-D3F3-49DE-A20D-5D1E7078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1F22B70-E9F0-471D-93A3-8C7A221A050C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6FF1656-D3F3-49DE-A20D-5D1E7078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2B70-E9F0-471D-93A3-8C7A221A050C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1656-D3F3-49DE-A20D-5D1E7078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1F22B70-E9F0-471D-93A3-8C7A221A050C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6FF1656-D3F3-49DE-A20D-5D1E7078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1F22B70-E9F0-471D-93A3-8C7A221A050C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6FF1656-D3F3-49DE-A20D-5D1E7078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1F22B70-E9F0-471D-93A3-8C7A221A050C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6FF1656-D3F3-49DE-A20D-5D1E7078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1F22B70-E9F0-471D-93A3-8C7A221A050C}" type="datetimeFigureOut">
              <a:rPr lang="ru-RU" smtClean="0"/>
              <a:pPr/>
              <a:t>07.08.2017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6FF1656-D3F3-49DE-A20D-5D1E707828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ihail.krupin@region.adm.yar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Уполномоченный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 правам ребенка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92075" indent="3175" fontAlgn="base">
              <a:buNone/>
            </a:pPr>
            <a:r>
              <a:rPr lang="ru-RU" sz="4200" b="1" u="sng" dirty="0" smtClean="0"/>
              <a:t>Детскому дошкольному учреждению в целом</a:t>
            </a:r>
            <a:r>
              <a:rPr lang="ru-RU" dirty="0" smtClean="0"/>
              <a:t>:</a:t>
            </a:r>
          </a:p>
          <a:p>
            <a:pPr fontAlgn="base"/>
            <a:r>
              <a:rPr lang="ru-RU" dirty="0" smtClean="0"/>
              <a:t>формирование благоприятной атмосферы;</a:t>
            </a:r>
          </a:p>
          <a:p>
            <a:pPr fontAlgn="base"/>
            <a:r>
              <a:rPr lang="ru-RU" dirty="0" smtClean="0"/>
              <a:t>конфликты не перерастают в борьбу, возникает ощущение единой команды.</a:t>
            </a:r>
          </a:p>
          <a:p>
            <a:pPr fontAlgn="base">
              <a:buNone/>
            </a:pPr>
            <a:r>
              <a:rPr lang="ru-RU" dirty="0" smtClean="0"/>
              <a:t> </a:t>
            </a:r>
          </a:p>
          <a:p>
            <a:pPr marL="92075" indent="3175" algn="just" fontAlgn="base">
              <a:buNone/>
              <a:tabLst>
                <a:tab pos="95250" algn="l"/>
              </a:tabLst>
            </a:pPr>
            <a:r>
              <a:rPr lang="ru-RU" b="1" i="1" u="sng" dirty="0" smtClean="0"/>
              <a:t>Уполномоченный по правам участников образовательного процесса способствует  предупреждению конфликтов, установлению гуманных отношений, партнерского сотрудничества.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844" y="267494"/>
            <a:ext cx="8858312" cy="139903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Что дает детскому дошкольному учреждению работа Уполномоченного по правам ребенка?</a:t>
            </a:r>
            <a:endParaRPr lang="ru-RU" sz="36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top-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838200"/>
          </a:xfrm>
          <a:prstGeom prst="rect">
            <a:avLst/>
          </a:prstGeom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67544" y="2348880"/>
          <a:ext cx="5760640" cy="3528392"/>
        </p:xfrm>
        <a:graphic>
          <a:graphicData uri="http://schemas.openxmlformats.org/drawingml/2006/table">
            <a:tbl>
              <a:tblPr/>
              <a:tblGrid>
                <a:gridCol w="5760640"/>
              </a:tblGrid>
              <a:tr h="3528392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georgia"/>
                        </a:rPr>
                        <a:t>Уполномоченный по правам ребенка в Ярославской области</a:t>
                      </a:r>
                      <a:endParaRPr lang="ru-RU" sz="1600" dirty="0">
                        <a:latin typeface="Arial"/>
                      </a:endParaRPr>
                    </a:p>
                    <a:p>
                      <a:pPr algn="l"/>
                      <a:r>
                        <a:rPr lang="ru-RU" sz="1600" b="1" dirty="0" err="1"/>
                        <a:t>Крупин</a:t>
                      </a:r>
                      <a:r>
                        <a:rPr lang="ru-RU" sz="1600" b="1" dirty="0"/>
                        <a:t> Михаил Львович</a:t>
                      </a:r>
                      <a:endParaRPr lang="ru-RU" sz="1600" dirty="0"/>
                    </a:p>
                    <a:p>
                      <a:pPr algn="l"/>
                      <a:r>
                        <a:rPr lang="ru-RU" sz="1600" b="1" dirty="0">
                          <a:solidFill>
                            <a:srgbClr val="0000CD"/>
                          </a:solidFill>
                          <a:latin typeface="Arial"/>
                        </a:rPr>
                        <a:t>Адрес : 150000, г. Ярославль,  улица Революционная, дом 28</a:t>
                      </a:r>
                      <a:endParaRPr lang="ru-RU" sz="1600" dirty="0">
                        <a:latin typeface="Arial"/>
                      </a:endParaRPr>
                    </a:p>
                    <a:p>
                      <a:pPr algn="l"/>
                      <a:r>
                        <a:rPr lang="ru-RU" sz="1600" b="1" dirty="0">
                          <a:solidFill>
                            <a:srgbClr val="0000CD"/>
                          </a:solidFill>
                          <a:latin typeface="Arial"/>
                        </a:rPr>
                        <a:t>Телефон : (4852)  40-10-54</a:t>
                      </a:r>
                      <a:endParaRPr lang="ru-RU" sz="1600" dirty="0">
                        <a:latin typeface="Arial"/>
                      </a:endParaRPr>
                    </a:p>
                    <a:p>
                      <a:pPr algn="l"/>
                      <a:r>
                        <a:rPr lang="ru-RU" sz="1600" b="1" dirty="0">
                          <a:solidFill>
                            <a:srgbClr val="0000CD"/>
                          </a:solidFill>
                          <a:latin typeface="Arial"/>
                        </a:rPr>
                        <a:t>главный эксперт Кукушкина Людмила Алексеевна</a:t>
                      </a:r>
                      <a:endParaRPr lang="ru-RU" sz="1600" dirty="0">
                        <a:latin typeface="Arial"/>
                      </a:endParaRPr>
                    </a:p>
                    <a:p>
                      <a:pPr algn="l"/>
                      <a:r>
                        <a:rPr lang="ru-RU" sz="1600" b="1" dirty="0">
                          <a:solidFill>
                            <a:srgbClr val="0000CD"/>
                          </a:solidFill>
                          <a:latin typeface="Arial"/>
                        </a:rPr>
                        <a:t>Факс : (4852) 72-62-98</a:t>
                      </a:r>
                      <a:endParaRPr lang="ru-RU" sz="1600" dirty="0">
                        <a:latin typeface="Arial"/>
                      </a:endParaRPr>
                    </a:p>
                    <a:p>
                      <a:pPr algn="l"/>
                      <a:r>
                        <a:rPr lang="ru-RU" sz="1600" b="1" dirty="0" err="1">
                          <a:solidFill>
                            <a:srgbClr val="0000CD"/>
                          </a:solidFill>
                          <a:latin typeface="Arial"/>
                        </a:rPr>
                        <a:t>Email</a:t>
                      </a:r>
                      <a:r>
                        <a:rPr lang="ru-RU" sz="1600" b="1" dirty="0">
                          <a:solidFill>
                            <a:srgbClr val="0000CD"/>
                          </a:solidFill>
                          <a:latin typeface="Arial"/>
                        </a:rPr>
                        <a:t> : </a:t>
                      </a:r>
                      <a:r>
                        <a:rPr lang="ru-RU" sz="1600" b="1" dirty="0" err="1">
                          <a:solidFill>
                            <a:srgbClr val="0000CD"/>
                          </a:solidFill>
                          <a:latin typeface="Arial"/>
                          <a:hlinkClick r:id="rId3"/>
                        </a:rPr>
                        <a:t>mihail.krupin@region.adm.yar.ru</a:t>
                      </a:r>
                      <a:r>
                        <a:rPr lang="ru-RU" sz="1600" b="1" dirty="0">
                          <a:solidFill>
                            <a:srgbClr val="0000CD"/>
                          </a:solidFill>
                          <a:latin typeface="Arial"/>
                        </a:rPr>
                        <a:t> </a:t>
                      </a:r>
                      <a:endParaRPr lang="ru-RU" sz="1600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9" name="Picture 1" descr="BC0B3481 ресайз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276872"/>
            <a:ext cx="2483768" cy="34902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0"/>
            <a:ext cx="6804248" cy="836712"/>
          </a:xfrm>
          <a:solidFill>
            <a:srgbClr val="3366CC"/>
          </a:solidFill>
        </p:spPr>
        <p:txBody>
          <a:bodyPr>
            <a:noAutofit/>
          </a:bodyPr>
          <a:lstStyle/>
          <a:p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УПОЛНОМОЧЕННЫЙ ПО ПРАВАМ РЕБЕНКА В ЯРОСЛАВСКОЙ ОБЛАСТИ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14" y="357166"/>
            <a:ext cx="914400" cy="62865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Уполномоченный по правам ребенка в Ярославской Области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4414" y="357166"/>
            <a:ext cx="7572428" cy="5989320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ДЕТСКИЙ ТЕЛЕФОН ДОВЕРИЯ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ru-RU" dirty="0" smtClean="0"/>
              <a:t> </a:t>
            </a:r>
            <a:r>
              <a:rPr lang="ru-RU" dirty="0" smtClean="0"/>
              <a:t>Экстренная </a:t>
            </a:r>
            <a:r>
              <a:rPr lang="ru-RU" dirty="0" smtClean="0"/>
              <a:t>консультативно-психологическая </a:t>
            </a:r>
            <a:br>
              <a:rPr lang="ru-RU" dirty="0" smtClean="0"/>
            </a:br>
            <a:r>
              <a:rPr lang="ru-RU" dirty="0" smtClean="0"/>
              <a:t>помощь по телефону доверия с </a:t>
            </a:r>
            <a:br>
              <a:rPr lang="ru-RU" dirty="0" smtClean="0"/>
            </a:br>
            <a:r>
              <a:rPr lang="ru-RU" dirty="0" smtClean="0"/>
              <a:t>единым общероссийским номером </a:t>
            </a:r>
            <a:br>
              <a:rPr lang="ru-RU" dirty="0" smtClean="0"/>
            </a:br>
            <a:r>
              <a:rPr lang="ru-RU" dirty="0" smtClean="0"/>
              <a:t>(звонки для абонентов всей области бесплатные)</a:t>
            </a:r>
            <a:br>
              <a:rPr lang="ru-RU" dirty="0" smtClean="0"/>
            </a:b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  <a:t>8-800-2000-122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base">
              <a:buNone/>
            </a:pPr>
            <a:r>
              <a:rPr lang="ru-RU" u="sng" dirty="0" smtClean="0"/>
              <a:t>Личный приём граждан </a:t>
            </a:r>
            <a:r>
              <a:rPr lang="ru-RU" dirty="0" smtClean="0"/>
              <a:t>Уполномоченным: первый четверг с 10-00, третий четверг с 14 -00 каждого месяца по адресу: г. Ярославль, </a:t>
            </a:r>
            <a:r>
              <a:rPr lang="ru-RU" b="1" dirty="0" smtClean="0"/>
              <a:t>Советская пл., д.3 в здании Правительства Ярославской области</a:t>
            </a:r>
            <a:r>
              <a:rPr lang="ru-RU" dirty="0" smtClean="0"/>
              <a:t>.</a:t>
            </a:r>
          </a:p>
          <a:p>
            <a:pPr fontAlgn="base">
              <a:buNone/>
            </a:pPr>
            <a:r>
              <a:rPr lang="ru-RU" u="sng" dirty="0" smtClean="0"/>
              <a:t>Запись на приём </a:t>
            </a:r>
            <a:r>
              <a:rPr lang="ru-RU" dirty="0" smtClean="0"/>
              <a:t>по телефону: 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  <a:t>(4852) 40-07-90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40-15-02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При себе необходимо иметь паспорт и копии документов по теме обращения.</a:t>
            </a:r>
          </a:p>
          <a:p>
            <a:pPr fontAlgn="base">
              <a:buNone/>
            </a:pPr>
            <a:r>
              <a:rPr lang="ru-RU" u="sng" dirty="0" smtClean="0"/>
              <a:t>Устные консультации </a:t>
            </a:r>
            <a:r>
              <a:rPr lang="ru-RU" dirty="0" smtClean="0"/>
              <a:t>юриста Уполномоченного по правам ребенка по телефону: </a:t>
            </a:r>
            <a:br>
              <a:rPr lang="ru-RU" dirty="0" smtClean="0"/>
            </a:b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  <a:t>(4852) 40-15-02 </a:t>
            </a:r>
            <a:r>
              <a:rPr lang="ru-RU" sz="3100" dirty="0" smtClean="0"/>
              <a:t>(</a:t>
            </a:r>
            <a:r>
              <a:rPr lang="ru-RU" dirty="0" smtClean="0"/>
              <a:t>понедельник – пятница с 08.30 до 12.00 часов и с 13.00 до 17.00 часов)</a:t>
            </a:r>
            <a:endParaRPr lang="ru-RU" dirty="0"/>
          </a:p>
        </p:txBody>
      </p:sp>
      <p:pic>
        <p:nvPicPr>
          <p:cNvPr id="5" name="Рисунок 4" descr="b-omdetir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3834" y="-24"/>
            <a:ext cx="1500166" cy="192294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858280" cy="1399032"/>
          </a:xfrm>
        </p:spPr>
        <p:txBody>
          <a:bodyPr>
            <a:noAutofit/>
          </a:bodyPr>
          <a:lstStyle/>
          <a:p>
            <a:pPr marL="0" fontAlgn="base">
              <a:tabLst>
                <a:tab pos="8885238" algn="l"/>
                <a:tab pos="8966200" algn="l"/>
              </a:tabLst>
            </a:pPr>
            <a:r>
              <a:rPr lang="ru-RU" sz="2800" b="1" dirty="0" smtClean="0"/>
              <a:t>Общественный помощник Уполномоченного по правам ребенка в Ярославской области в Заволжском  районе города Ярославля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882808"/>
            <a:ext cx="6972320" cy="218913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600" b="1" dirty="0" smtClean="0"/>
              <a:t>Тарасова Галина Борисовна </a:t>
            </a:r>
            <a:r>
              <a:rPr lang="ru-RU" dirty="0" smtClean="0"/>
              <a:t> </a:t>
            </a:r>
          </a:p>
          <a:p>
            <a:pPr marL="92075" indent="3175" algn="just">
              <a:buNone/>
            </a:pPr>
            <a:r>
              <a:rPr lang="ru-RU" dirty="0" smtClean="0"/>
              <a:t>Тарасова Галина Борисовна, 1953 г.р., имеет высшее библиотечное образование, с 1992 года возглавляет коллектив библиотеки-филиала №1 им. А.Гайдара МУК «Централизованная система детских библиотек города Ярославля» со штатом 11 человек. </a:t>
            </a:r>
            <a:endParaRPr lang="ru-RU" dirty="0"/>
          </a:p>
        </p:txBody>
      </p:sp>
      <p:pic>
        <p:nvPicPr>
          <p:cNvPr id="4" name="Рисунок 3" descr="Tarasov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000240"/>
            <a:ext cx="1550718" cy="192882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5720" y="4000504"/>
            <a:ext cx="86439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None/>
            </a:pPr>
            <a:r>
              <a:rPr lang="ru-RU" sz="2000" b="1" dirty="0" smtClean="0"/>
              <a:t>График приёма:</a:t>
            </a:r>
            <a:r>
              <a:rPr lang="ru-RU" sz="2000" dirty="0" smtClean="0"/>
              <a:t> каждый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последний вторник</a:t>
            </a:r>
            <a:r>
              <a:rPr lang="ru-RU" sz="2000" i="1" dirty="0" smtClean="0"/>
              <a:t> </a:t>
            </a:r>
            <a:r>
              <a:rPr lang="ru-RU" sz="2000" dirty="0" smtClean="0"/>
              <a:t>месяца с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17.00 до 19.00 </a:t>
            </a:r>
            <a:r>
              <a:rPr lang="ru-RU" sz="2000" dirty="0" smtClean="0"/>
              <a:t>часов. </a:t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летние</a:t>
            </a:r>
            <a:r>
              <a:rPr lang="ru-RU" sz="2000" dirty="0" smtClean="0"/>
              <a:t> месяцы с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15.00 до 17.00 </a:t>
            </a:r>
            <a:r>
              <a:rPr lang="ru-RU" sz="2000" dirty="0" smtClean="0"/>
              <a:t>часов. </a:t>
            </a:r>
            <a:br>
              <a:rPr lang="ru-RU" sz="2000" dirty="0" smtClean="0"/>
            </a:br>
            <a:r>
              <a:rPr lang="ru-RU" sz="2000" dirty="0" smtClean="0"/>
              <a:t>Место приема: библиотека им. А.Гайдара (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ул.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Красноборская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, д.15</a:t>
            </a:r>
            <a:r>
              <a:rPr lang="ru-RU" sz="2000" dirty="0" smtClean="0"/>
              <a:t>). Контактный телефон:</a:t>
            </a:r>
            <a:br>
              <a:rPr lang="ru-RU" sz="2000" dirty="0" smtClean="0"/>
            </a:b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75-91-91</a:t>
            </a:r>
            <a:r>
              <a:rPr lang="ru-RU" sz="2000" dirty="0" smtClean="0"/>
              <a:t>, </a:t>
            </a:r>
            <a:r>
              <a:rPr lang="ru-RU" sz="2000" dirty="0" err="1" smtClean="0"/>
              <a:t>e-mail</a:t>
            </a:r>
            <a:r>
              <a:rPr lang="ru-RU" sz="2000" dirty="0" smtClean="0"/>
              <a:t>: </a:t>
            </a:r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</a:rPr>
              <a:t>CSDB1F1@GMAIL.COM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67494"/>
            <a:ext cx="7643866" cy="1399032"/>
          </a:xfrm>
        </p:spPr>
        <p:txBody>
          <a:bodyPr>
            <a:noAutofit/>
          </a:bodyPr>
          <a:lstStyle/>
          <a:p>
            <a:pPr marL="95250" indent="33338" algn="ctr" fontAlgn="base"/>
            <a:r>
              <a:rPr lang="ru-RU" sz="2400" b="1" dirty="0" smtClean="0"/>
              <a:t>Уполномоченный по правам ребенка муниципального дошкольного образовательного учреждения </a:t>
            </a:r>
            <a:br>
              <a:rPr lang="ru-RU" sz="2400" b="1" dirty="0" smtClean="0"/>
            </a:br>
            <a:r>
              <a:rPr lang="ru-RU" sz="2400" b="1" dirty="0" smtClean="0"/>
              <a:t>«Детский сад № 6»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 fontAlgn="base">
              <a:buNone/>
            </a:pPr>
            <a:r>
              <a:rPr lang="ru-RU" sz="5100" b="1" i="1" u="sng" dirty="0" smtClean="0"/>
              <a:t>Маслова Светлана Вячеславовна </a:t>
            </a:r>
          </a:p>
          <a:p>
            <a:pPr algn="just" fontAlgn="base">
              <a:buNone/>
            </a:pPr>
            <a:r>
              <a:rPr lang="ru-RU" sz="4000" b="1" dirty="0" smtClean="0"/>
              <a:t>Уполномоченный по правам ребенка введен в структуру дошкольного образовательного учреждения в целях усиления гарантий защиты прав, свобод и законных интересов участников образовательного процесса, а также восстановления их нарушенных прав.</a:t>
            </a:r>
          </a:p>
          <a:p>
            <a:pPr algn="just" fontAlgn="base">
              <a:buNone/>
            </a:pPr>
            <a:endParaRPr lang="ru-RU" sz="4000" b="1" dirty="0" smtClean="0"/>
          </a:p>
          <a:p>
            <a:pPr algn="just" fontAlgn="base">
              <a:buNone/>
            </a:pPr>
            <a:r>
              <a:rPr lang="ru-RU" sz="4000" b="1" dirty="0" smtClean="0"/>
              <a:t>Уполномоченный по правам ребенка является гарантом защиты прав и законных интересов всех участников образовательного процесса, принимает участие в правовом воспитании и образовании и формировании правового пространства в детском дошкольном учреждении.</a:t>
            </a:r>
          </a:p>
          <a:p>
            <a:pPr algn="just" fontAlgn="base">
              <a:buNone/>
            </a:pPr>
            <a:r>
              <a:rPr lang="ru-RU" sz="4000" b="1" dirty="0" smtClean="0"/>
              <a:t>График приёма: вторник с 9.00 до 15.00</a:t>
            </a:r>
          </a:p>
          <a:p>
            <a:pPr algn="just" fontAlgn="base">
              <a:buNone/>
            </a:pPr>
            <a:r>
              <a:rPr lang="ru-RU" sz="4000" b="1" dirty="0" smtClean="0"/>
              <a:t>Контактный телефон: 24-00-70</a:t>
            </a:r>
          </a:p>
          <a:p>
            <a:pPr algn="just" fontAlgn="base">
              <a:buNone/>
            </a:pPr>
            <a:r>
              <a:rPr lang="ru-RU" sz="4000" b="1" dirty="0" smtClean="0"/>
              <a:t>Адрес: МДОУ «Детский сад №6»: ул. </a:t>
            </a:r>
            <a:r>
              <a:rPr lang="ru-RU" sz="4000" b="1" dirty="0" err="1" smtClean="0"/>
              <a:t>Красноборская</a:t>
            </a:r>
            <a:r>
              <a:rPr lang="ru-RU" sz="4000" b="1" dirty="0" smtClean="0"/>
              <a:t>, д.7б в педагогическом кабинете</a:t>
            </a:r>
            <a:endParaRPr lang="ru-RU" dirty="0"/>
          </a:p>
        </p:txBody>
      </p:sp>
      <p:pic>
        <p:nvPicPr>
          <p:cNvPr id="4" name="Рисунок 3" descr="s195_011.JPG"/>
          <p:cNvPicPr>
            <a:picLocks noChangeAspect="1"/>
          </p:cNvPicPr>
          <p:nvPr/>
        </p:nvPicPr>
        <p:blipFill>
          <a:blip r:embed="rId2" cstate="print"/>
          <a:srcRect l="14241" t="18750" r="34453" b="35416"/>
          <a:stretch>
            <a:fillRect/>
          </a:stretch>
        </p:blipFill>
        <p:spPr>
          <a:xfrm>
            <a:off x="214282" y="214290"/>
            <a:ext cx="1446620" cy="1928826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6599bf0448ca5ea3e6772f64ed530d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3431" y="1857364"/>
            <a:ext cx="7989510" cy="45720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67494"/>
            <a:ext cx="8858312" cy="139903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Что дает детскому дошкольному учреждению работа Уполномоченного по правам ребенка?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>
              <a:buNone/>
            </a:pPr>
            <a:r>
              <a:rPr lang="ru-RU" sz="3900" b="1" u="sng" dirty="0" smtClean="0">
                <a:solidFill>
                  <a:schemeClr val="accent6">
                    <a:lumMod val="50000"/>
                  </a:schemeClr>
                </a:solidFill>
              </a:rPr>
              <a:t>Детям</a:t>
            </a:r>
            <a:r>
              <a:rPr lang="ru-RU" sz="3900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fontAlgn="base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чувство правовой защищенности – есть человек, к которому можно пойти со своими проблемами;</a:t>
            </a:r>
          </a:p>
          <a:p>
            <a:pPr fontAlgn="base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понимание, что можно и нужно жить по правилам, что у других людей есть тоже свои права и их нужно уважать;</a:t>
            </a:r>
          </a:p>
          <a:p>
            <a:pPr fontAlgn="base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понимание, что конфликты можно и нужно разрешать мирно, договариваясь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5972188" cy="457200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sz="3600" b="1" u="sng" dirty="0" smtClean="0"/>
              <a:t>Воспитателям</a:t>
            </a:r>
            <a:r>
              <a:rPr lang="ru-RU" dirty="0" smtClean="0"/>
              <a:t>:</a:t>
            </a:r>
          </a:p>
          <a:p>
            <a:pPr fontAlgn="base"/>
            <a:r>
              <a:rPr lang="ru-RU" dirty="0" smtClean="0"/>
              <a:t>осознание границ своих полномочий;</a:t>
            </a:r>
          </a:p>
          <a:p>
            <a:pPr fontAlgn="base"/>
            <a:r>
              <a:rPr lang="ru-RU" dirty="0" smtClean="0"/>
              <a:t>возможность отстоять свои права, не вступая в открытый конфликт с администрацией и родителями.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44" y="267494"/>
            <a:ext cx="8858312" cy="139903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Что дает детскому дошкольному учреждению работа Уполномоченного по правам ребенка?</a:t>
            </a:r>
            <a:endParaRPr kumimoji="0" lang="ru-RU" sz="36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8251" y="2143116"/>
            <a:ext cx="2628173" cy="3446124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7115196" cy="3403580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sz="3600" b="1" u="sng" dirty="0" smtClean="0"/>
              <a:t>Родителям</a:t>
            </a:r>
            <a:r>
              <a:rPr lang="ru-RU" dirty="0" smtClean="0"/>
              <a:t>:</a:t>
            </a:r>
          </a:p>
          <a:p>
            <a:pPr fontAlgn="base"/>
            <a:r>
              <a:rPr lang="ru-RU" dirty="0" smtClean="0"/>
              <a:t>спокойствие за детей, т. к. вероятность, что их обидят или унизят уменьшается;</a:t>
            </a:r>
          </a:p>
          <a:p>
            <a:pPr fontAlgn="base"/>
            <a:r>
              <a:rPr lang="ru-RU" dirty="0" smtClean="0"/>
              <a:t>при конфликтной ситуации родителям есть с кем посоветоваться, разобраться, кто прав, не вводя  конфликт в официальное русло.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844" y="267494"/>
            <a:ext cx="8858312" cy="139903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Что дает детскому дошкольному учреждению работа Уполномоченного по правам ребенка?</a:t>
            </a:r>
            <a:endParaRPr lang="ru-RU" sz="3600" dirty="0"/>
          </a:p>
        </p:txBody>
      </p:sp>
      <p:pic>
        <p:nvPicPr>
          <p:cNvPr id="5" name="Рисунок 4" descr="скачанные файлы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24719" y="4557736"/>
            <a:ext cx="2047875" cy="222885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ru-RU" sz="3600" b="1" u="sng" dirty="0" smtClean="0"/>
              <a:t>Администрации дошкольного учреждения</a:t>
            </a:r>
            <a:r>
              <a:rPr lang="ru-RU" dirty="0" smtClean="0"/>
              <a:t>:</a:t>
            </a:r>
          </a:p>
          <a:p>
            <a:pPr fontAlgn="base"/>
            <a:r>
              <a:rPr lang="ru-RU" dirty="0" smtClean="0"/>
              <a:t>оперативное решение конфликтных ситуаций;</a:t>
            </a:r>
          </a:p>
          <a:p>
            <a:pPr fontAlgn="base"/>
            <a:r>
              <a:rPr lang="ru-RU" dirty="0" smtClean="0"/>
              <a:t>возможность решать проблемы и управлять учреждением, используя силу общественного мнения, что, в большинстве случаев, гораздо эффективнее административных мер.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844" y="267494"/>
            <a:ext cx="8858312" cy="139903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Что дает детскому дошкольному учреждению работа Уполномоченного по правам ребенка?</a:t>
            </a:r>
            <a:endParaRPr lang="ru-RU" sz="36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115</TotalTime>
  <Words>388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Уполномоченный</vt:lpstr>
      <vt:lpstr>УПОЛНОМОЧЕННЫЙ ПО ПРАВАМ РЕБЕНКА В ЯРОСЛАВСКОЙ ОБЛАСТИ</vt:lpstr>
      <vt:lpstr>Уполномоченный по правам ребенка в Ярославской Области</vt:lpstr>
      <vt:lpstr>Общественный помощник Уполномоченного по правам ребенка в Ярославской области в Заволжском  районе города Ярославля </vt:lpstr>
      <vt:lpstr>Уполномоченный по правам ребенка муниципального дошкольного образовательного учреждения  «Детский сад № 6»</vt:lpstr>
      <vt:lpstr>Что дает детскому дошкольному учреждению работа Уполномоченного по правам ребенка?</vt:lpstr>
      <vt:lpstr>Слайд 7</vt:lpstr>
      <vt:lpstr>Что дает детскому дошкольному учреждению работа Уполномоченного по правам ребенка?</vt:lpstr>
      <vt:lpstr>Что дает детскому дошкольному учреждению работа Уполномоченного по правам ребенка?</vt:lpstr>
      <vt:lpstr>Что дает детскому дошкольному учреждению работа Уполномоченного по правам ребенка?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 Ермилова</dc:creator>
  <cp:lastModifiedBy>Вера Ермилова</cp:lastModifiedBy>
  <cp:revision>16</cp:revision>
  <dcterms:created xsi:type="dcterms:W3CDTF">2014-11-25T18:23:51Z</dcterms:created>
  <dcterms:modified xsi:type="dcterms:W3CDTF">2017-08-07T08:51:42Z</dcterms:modified>
</cp:coreProperties>
</file>