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72" r:id="rId5"/>
    <p:sldId id="285" r:id="rId6"/>
    <p:sldId id="286" r:id="rId7"/>
    <p:sldId id="287" r:id="rId8"/>
    <p:sldId id="288" r:id="rId9"/>
    <p:sldId id="289" r:id="rId10"/>
    <p:sldId id="290" r:id="rId11"/>
    <p:sldId id="284" r:id="rId12"/>
    <p:sldId id="259" r:id="rId13"/>
    <p:sldId id="261" r:id="rId14"/>
    <p:sldId id="263" r:id="rId15"/>
    <p:sldId id="264" r:id="rId16"/>
    <p:sldId id="265" r:id="rId17"/>
    <p:sldId id="266" r:id="rId18"/>
    <p:sldId id="273" r:id="rId19"/>
    <p:sldId id="275" r:id="rId20"/>
    <p:sldId id="276" r:id="rId21"/>
    <p:sldId id="277" r:id="rId22"/>
    <p:sldId id="306" r:id="rId23"/>
    <p:sldId id="307" r:id="rId24"/>
    <p:sldId id="308" r:id="rId25"/>
    <p:sldId id="292" r:id="rId26"/>
    <p:sldId id="305" r:id="rId27"/>
    <p:sldId id="293" r:id="rId28"/>
    <p:sldId id="294" r:id="rId29"/>
    <p:sldId id="295" r:id="rId30"/>
    <p:sldId id="296" r:id="rId31"/>
    <p:sldId id="297" r:id="rId32"/>
    <p:sldId id="291" r:id="rId33"/>
    <p:sldId id="298" r:id="rId34"/>
    <p:sldId id="299" r:id="rId35"/>
    <p:sldId id="302" r:id="rId36"/>
    <p:sldId id="303" r:id="rId37"/>
    <p:sldId id="304" r:id="rId38"/>
    <p:sldId id="271" r:id="rId3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80" autoAdjust="0"/>
  </p:normalViewPr>
  <p:slideViewPr>
    <p:cSldViewPr>
      <p:cViewPr>
        <p:scale>
          <a:sx n="66" d="100"/>
          <a:sy n="66" d="100"/>
        </p:scale>
        <p:origin x="-117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778" y="-96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65FF3-A54D-4CE0-BC89-CD656BF72B50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084AF56-C2DB-4C5B-AE7D-80B1083DCCF9}">
      <dgm:prSet/>
      <dgm:spPr/>
      <dgm:t>
        <a:bodyPr/>
        <a:lstStyle/>
        <a:p>
          <a:pPr algn="ctr" rtl="0"/>
          <a:r>
            <a:rPr lang="ru-RU" dirty="0" smtClean="0"/>
            <a:t>Основные цели и задачи:</a:t>
          </a:r>
          <a:endParaRPr lang="ru-RU" dirty="0"/>
        </a:p>
      </dgm:t>
    </dgm:pt>
    <dgm:pt modelId="{3C1EC107-1755-4089-851C-DEBBDF908DF6}" type="parTrans" cxnId="{64558029-F6E7-4B30-90C8-3E30B1D6B10F}">
      <dgm:prSet/>
      <dgm:spPr/>
      <dgm:t>
        <a:bodyPr/>
        <a:lstStyle/>
        <a:p>
          <a:endParaRPr lang="ru-RU"/>
        </a:p>
      </dgm:t>
    </dgm:pt>
    <dgm:pt modelId="{01E853CA-1A23-4383-AEF2-9BF6DF045A65}" type="sibTrans" cxnId="{64558029-F6E7-4B30-90C8-3E30B1D6B10F}">
      <dgm:prSet/>
      <dgm:spPr/>
      <dgm:t>
        <a:bodyPr/>
        <a:lstStyle/>
        <a:p>
          <a:endParaRPr lang="ru-RU"/>
        </a:p>
      </dgm:t>
    </dgm:pt>
    <dgm:pt modelId="{5B0E7016-DC4B-4A6E-A072-6613249DF396}" type="pres">
      <dgm:prSet presAssocID="{B8065FF3-A54D-4CE0-BC89-CD656BF72B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CD0E24-AC47-452A-9CC4-2CB2E7DD245B}" type="pres">
      <dgm:prSet presAssocID="{7084AF56-C2DB-4C5B-AE7D-80B1083DCCF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EE169E-B1CB-4A9B-870A-9CD2660D7FD7}" type="presOf" srcId="{B8065FF3-A54D-4CE0-BC89-CD656BF72B50}" destId="{5B0E7016-DC4B-4A6E-A072-6613249DF396}" srcOrd="0" destOrd="0" presId="urn:microsoft.com/office/officeart/2005/8/layout/vList2"/>
    <dgm:cxn modelId="{FF4AABCC-5149-4E7F-BA99-5C925F1A48FF}" type="presOf" srcId="{7084AF56-C2DB-4C5B-AE7D-80B1083DCCF9}" destId="{90CD0E24-AC47-452A-9CC4-2CB2E7DD245B}" srcOrd="0" destOrd="0" presId="urn:microsoft.com/office/officeart/2005/8/layout/vList2"/>
    <dgm:cxn modelId="{64558029-F6E7-4B30-90C8-3E30B1D6B10F}" srcId="{B8065FF3-A54D-4CE0-BC89-CD656BF72B50}" destId="{7084AF56-C2DB-4C5B-AE7D-80B1083DCCF9}" srcOrd="0" destOrd="0" parTransId="{3C1EC107-1755-4089-851C-DEBBDF908DF6}" sibTransId="{01E853CA-1A23-4383-AEF2-9BF6DF045A65}"/>
    <dgm:cxn modelId="{E18DEE56-498C-4ED8-A7C9-8D02FE1B3121}" type="presParOf" srcId="{5B0E7016-DC4B-4A6E-A072-6613249DF396}" destId="{90CD0E24-AC47-452A-9CC4-2CB2E7DD24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A0B623-8F1C-4F74-8718-F8D3A8E4FC2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F2477D-8523-4E05-A839-5B2BE33EE5DC}">
      <dgm:prSet custT="1"/>
      <dgm:spPr/>
      <dgm:t>
        <a:bodyPr/>
        <a:lstStyle/>
        <a:p>
          <a:pPr algn="l" rtl="0"/>
          <a:r>
            <a:rPr lang="ru-RU" sz="2800" dirty="0" smtClean="0"/>
            <a:t>Игра</a:t>
          </a:r>
          <a:endParaRPr lang="ru-RU" sz="2800" dirty="0"/>
        </a:p>
      </dgm:t>
    </dgm:pt>
    <dgm:pt modelId="{09BC723D-C079-4795-A052-DF3336233241}" type="parTrans" cxnId="{7338AA5F-BBD5-412C-B56B-15B509D3F567}">
      <dgm:prSet/>
      <dgm:spPr/>
      <dgm:t>
        <a:bodyPr/>
        <a:lstStyle/>
        <a:p>
          <a:endParaRPr lang="ru-RU"/>
        </a:p>
      </dgm:t>
    </dgm:pt>
    <dgm:pt modelId="{E475211F-B818-45DC-A6F6-6D41973AE553}" type="sibTrans" cxnId="{7338AA5F-BBD5-412C-B56B-15B509D3F567}">
      <dgm:prSet/>
      <dgm:spPr/>
      <dgm:t>
        <a:bodyPr/>
        <a:lstStyle/>
        <a:p>
          <a:endParaRPr lang="ru-RU"/>
        </a:p>
      </dgm:t>
    </dgm:pt>
    <dgm:pt modelId="{C33BFF65-4370-4FB5-BEF3-854C4CC91FE0}">
      <dgm:prSet custT="1"/>
      <dgm:spPr/>
      <dgm:t>
        <a:bodyPr/>
        <a:lstStyle/>
        <a:p>
          <a:pPr algn="l" rtl="0"/>
          <a:r>
            <a:rPr lang="ru-RU" sz="2800" dirty="0" smtClean="0"/>
            <a:t>Организованная образовательная деятельность  </a:t>
          </a:r>
          <a:endParaRPr lang="ru-RU" sz="2800" dirty="0"/>
        </a:p>
      </dgm:t>
    </dgm:pt>
    <dgm:pt modelId="{804DD7BF-21CD-48DC-B98A-A01E5E58D752}" type="parTrans" cxnId="{BABEE146-E923-4551-BBA4-12C3F2542AF2}">
      <dgm:prSet/>
      <dgm:spPr/>
      <dgm:t>
        <a:bodyPr/>
        <a:lstStyle/>
        <a:p>
          <a:endParaRPr lang="ru-RU"/>
        </a:p>
      </dgm:t>
    </dgm:pt>
    <dgm:pt modelId="{B238BC82-383C-479F-88BB-9F08ABD3B08E}" type="sibTrans" cxnId="{BABEE146-E923-4551-BBA4-12C3F2542AF2}">
      <dgm:prSet/>
      <dgm:spPr/>
      <dgm:t>
        <a:bodyPr/>
        <a:lstStyle/>
        <a:p>
          <a:endParaRPr lang="ru-RU"/>
        </a:p>
      </dgm:t>
    </dgm:pt>
    <dgm:pt modelId="{6E90763A-9EEF-4BF9-8597-33443C2B71C8}">
      <dgm:prSet custT="1"/>
      <dgm:spPr/>
      <dgm:t>
        <a:bodyPr/>
        <a:lstStyle/>
        <a:p>
          <a:pPr algn="l" rtl="0"/>
          <a:r>
            <a:rPr lang="ru-RU" sz="2800" dirty="0" smtClean="0"/>
            <a:t>Проектная (исследовательская) деятельность</a:t>
          </a:r>
          <a:endParaRPr lang="ru-RU" sz="2800" dirty="0"/>
        </a:p>
      </dgm:t>
    </dgm:pt>
    <dgm:pt modelId="{DC5EB48C-D228-4064-A379-628034C04FE8}" type="parTrans" cxnId="{C3B20BCB-8A6F-4F60-A6ED-C5B621D05D27}">
      <dgm:prSet/>
      <dgm:spPr/>
      <dgm:t>
        <a:bodyPr/>
        <a:lstStyle/>
        <a:p>
          <a:endParaRPr lang="ru-RU"/>
        </a:p>
      </dgm:t>
    </dgm:pt>
    <dgm:pt modelId="{F8CB9716-5211-41D7-A5C3-A8E543CBAE71}" type="sibTrans" cxnId="{C3B20BCB-8A6F-4F60-A6ED-C5B621D05D27}">
      <dgm:prSet/>
      <dgm:spPr/>
      <dgm:t>
        <a:bodyPr/>
        <a:lstStyle/>
        <a:p>
          <a:endParaRPr lang="ru-RU"/>
        </a:p>
      </dgm:t>
    </dgm:pt>
    <dgm:pt modelId="{65DE6D9A-D3DF-485C-9E49-068E81BB88A6}">
      <dgm:prSet custT="1"/>
      <dgm:spPr/>
      <dgm:t>
        <a:bodyPr/>
        <a:lstStyle/>
        <a:p>
          <a:pPr algn="l" rtl="0"/>
          <a:r>
            <a:rPr lang="ru-RU" sz="2800" dirty="0" smtClean="0"/>
            <a:t>Режимные моменты</a:t>
          </a:r>
          <a:endParaRPr lang="ru-RU" sz="2800" dirty="0"/>
        </a:p>
      </dgm:t>
    </dgm:pt>
    <dgm:pt modelId="{5895AB3A-B6EB-46CE-8020-B6B2FAC3C327}" type="parTrans" cxnId="{B3CEDC61-6477-4735-8BB5-E2445A059910}">
      <dgm:prSet/>
      <dgm:spPr/>
      <dgm:t>
        <a:bodyPr/>
        <a:lstStyle/>
        <a:p>
          <a:endParaRPr lang="ru-RU"/>
        </a:p>
      </dgm:t>
    </dgm:pt>
    <dgm:pt modelId="{1892C8F7-E1C3-45E5-BF7B-5ABFAD8AB7FE}" type="sibTrans" cxnId="{B3CEDC61-6477-4735-8BB5-E2445A059910}">
      <dgm:prSet/>
      <dgm:spPr/>
      <dgm:t>
        <a:bodyPr/>
        <a:lstStyle/>
        <a:p>
          <a:endParaRPr lang="ru-RU"/>
        </a:p>
      </dgm:t>
    </dgm:pt>
    <dgm:pt modelId="{2617C747-55E5-416A-9ED0-9D652628F1AC}">
      <dgm:prSet custT="1"/>
      <dgm:spPr/>
      <dgm:t>
        <a:bodyPr/>
        <a:lstStyle/>
        <a:p>
          <a:pPr algn="l" rtl="0"/>
          <a:r>
            <a:rPr lang="ru-RU" sz="2400" dirty="0" smtClean="0"/>
            <a:t>Развивающая предметно-пространственная среда</a:t>
          </a:r>
          <a:endParaRPr lang="ru-RU" sz="2400" dirty="0"/>
        </a:p>
      </dgm:t>
    </dgm:pt>
    <dgm:pt modelId="{77047CF0-F834-4939-8337-ED657E1F60FB}" type="parTrans" cxnId="{4F3C800F-6C6B-46CE-8036-DD38C17CB476}">
      <dgm:prSet/>
      <dgm:spPr/>
      <dgm:t>
        <a:bodyPr/>
        <a:lstStyle/>
        <a:p>
          <a:endParaRPr lang="ru-RU"/>
        </a:p>
      </dgm:t>
    </dgm:pt>
    <dgm:pt modelId="{37AC49BB-72F4-423B-A81B-D61013712A37}" type="sibTrans" cxnId="{4F3C800F-6C6B-46CE-8036-DD38C17CB476}">
      <dgm:prSet/>
      <dgm:spPr/>
      <dgm:t>
        <a:bodyPr/>
        <a:lstStyle/>
        <a:p>
          <a:endParaRPr lang="ru-RU"/>
        </a:p>
      </dgm:t>
    </dgm:pt>
    <dgm:pt modelId="{4A5CACCD-C9AA-4E91-B6ED-2D5C7DF8CE09}">
      <dgm:prSet custT="1"/>
      <dgm:spPr/>
      <dgm:t>
        <a:bodyPr/>
        <a:lstStyle/>
        <a:p>
          <a:pPr algn="l" rtl="0"/>
          <a:r>
            <a:rPr lang="ru-RU" sz="2400" dirty="0" smtClean="0"/>
            <a:t>Индивидуальная работа (групповая, подгрупповая)</a:t>
          </a:r>
          <a:endParaRPr lang="ru-RU" sz="2400" dirty="0"/>
        </a:p>
      </dgm:t>
    </dgm:pt>
    <dgm:pt modelId="{54B4C84F-E27A-4BF1-9BC1-E99DC45B0225}" type="parTrans" cxnId="{0CEB0381-930D-43F0-9148-BC2C5804B6B9}">
      <dgm:prSet/>
      <dgm:spPr/>
      <dgm:t>
        <a:bodyPr/>
        <a:lstStyle/>
        <a:p>
          <a:endParaRPr lang="ru-RU"/>
        </a:p>
      </dgm:t>
    </dgm:pt>
    <dgm:pt modelId="{0FADD05D-B069-435E-B27F-E66969DE4D17}" type="sibTrans" cxnId="{0CEB0381-930D-43F0-9148-BC2C5804B6B9}">
      <dgm:prSet/>
      <dgm:spPr/>
      <dgm:t>
        <a:bodyPr/>
        <a:lstStyle/>
        <a:p>
          <a:endParaRPr lang="ru-RU"/>
        </a:p>
      </dgm:t>
    </dgm:pt>
    <dgm:pt modelId="{9754865A-B1A6-4FDA-812C-3732A6FE53CF}">
      <dgm:prSet custT="1"/>
      <dgm:spPr/>
      <dgm:t>
        <a:bodyPr/>
        <a:lstStyle/>
        <a:p>
          <a:pPr algn="l" rtl="0"/>
          <a:r>
            <a:rPr lang="ru-RU" sz="2400" dirty="0" err="1" smtClean="0"/>
            <a:t>Досуговая</a:t>
          </a:r>
          <a:r>
            <a:rPr lang="ru-RU" sz="2400" dirty="0" smtClean="0"/>
            <a:t> деятельность</a:t>
          </a:r>
          <a:endParaRPr lang="ru-RU" sz="2400" dirty="0"/>
        </a:p>
      </dgm:t>
    </dgm:pt>
    <dgm:pt modelId="{F386BE1F-20D2-46DD-9A4C-FBA15E977ACF}" type="parTrans" cxnId="{C0660FDF-8161-47EB-8B09-DE381C09A024}">
      <dgm:prSet/>
      <dgm:spPr/>
      <dgm:t>
        <a:bodyPr/>
        <a:lstStyle/>
        <a:p>
          <a:endParaRPr lang="ru-RU"/>
        </a:p>
      </dgm:t>
    </dgm:pt>
    <dgm:pt modelId="{D97255FA-502F-4F4F-A494-906046191D9E}" type="sibTrans" cxnId="{C0660FDF-8161-47EB-8B09-DE381C09A024}">
      <dgm:prSet/>
      <dgm:spPr/>
      <dgm:t>
        <a:bodyPr/>
        <a:lstStyle/>
        <a:p>
          <a:endParaRPr lang="ru-RU"/>
        </a:p>
      </dgm:t>
    </dgm:pt>
    <dgm:pt modelId="{B99520A1-1820-4BD7-987C-5C3E694BF12A}">
      <dgm:prSet custT="1"/>
      <dgm:spPr/>
      <dgm:t>
        <a:bodyPr/>
        <a:lstStyle/>
        <a:p>
          <a:pPr algn="ctr" rtl="0"/>
          <a:r>
            <a:rPr lang="ru-RU" sz="4400" dirty="0" smtClean="0"/>
            <a:t>ФОРМЫ</a:t>
          </a:r>
          <a:endParaRPr lang="ru-RU" sz="4400" dirty="0"/>
        </a:p>
      </dgm:t>
    </dgm:pt>
    <dgm:pt modelId="{E7FCBCD2-7F1D-4D62-AB7D-A53D5FF1F939}" type="parTrans" cxnId="{2386764E-619A-4ED5-8CBC-897607CF653E}">
      <dgm:prSet/>
      <dgm:spPr/>
    </dgm:pt>
    <dgm:pt modelId="{72128B9F-DCCD-422E-B2E0-5F2230AAB479}" type="sibTrans" cxnId="{2386764E-619A-4ED5-8CBC-897607CF653E}">
      <dgm:prSet/>
      <dgm:spPr/>
    </dgm:pt>
    <dgm:pt modelId="{1F65AAEA-B9C4-4892-A1FD-1DAAEF43129C}" type="pres">
      <dgm:prSet presAssocID="{C1A0B623-8F1C-4F74-8718-F8D3A8E4FC2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118D0C3-D354-4344-93F2-E2A8B013A3B7}" type="pres">
      <dgm:prSet presAssocID="{C1A0B623-8F1C-4F74-8718-F8D3A8E4FC2F}" presName="pyramid" presStyleLbl="node1" presStyleIdx="0" presStyleCnt="1" custAng="5400000"/>
      <dgm:spPr/>
    </dgm:pt>
    <dgm:pt modelId="{A98CBCF4-648E-4CC8-B338-FEFEC2C6F638}" type="pres">
      <dgm:prSet presAssocID="{C1A0B623-8F1C-4F74-8718-F8D3A8E4FC2F}" presName="theList" presStyleCnt="0"/>
      <dgm:spPr/>
    </dgm:pt>
    <dgm:pt modelId="{FF20B7EC-8E83-43D0-B77C-93C92D531A19}" type="pres">
      <dgm:prSet presAssocID="{B99520A1-1820-4BD7-987C-5C3E694BF12A}" presName="aNode" presStyleLbl="fgAcc1" presStyleIdx="0" presStyleCnt="8" custLinFactY="-45764" custLinFactNeighborX="57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BFAB9-41EE-4F43-9290-8D4852CF925F}" type="pres">
      <dgm:prSet presAssocID="{B99520A1-1820-4BD7-987C-5C3E694BF12A}" presName="aSpace" presStyleCnt="0"/>
      <dgm:spPr/>
    </dgm:pt>
    <dgm:pt modelId="{A216C55B-2C4C-4023-A603-58093A81EE01}" type="pres">
      <dgm:prSet presAssocID="{4BF2477D-8523-4E05-A839-5B2BE33EE5DC}" presName="aNode" presStyleLbl="fgAcc1" presStyleIdx="1" presStyleCnt="8" custScaleX="195726" custScaleY="122980" custLinFactNeighborX="-11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138C7-5E53-43E7-98C8-670C22BACAA7}" type="pres">
      <dgm:prSet presAssocID="{4BF2477D-8523-4E05-A839-5B2BE33EE5DC}" presName="aSpace" presStyleCnt="0"/>
      <dgm:spPr/>
    </dgm:pt>
    <dgm:pt modelId="{4DEC5AB6-23B4-4D6D-9480-F62C155D94E6}" type="pres">
      <dgm:prSet presAssocID="{C33BFF65-4370-4FB5-BEF3-854C4CC91FE0}" presName="aNode" presStyleLbl="fgAcc1" presStyleIdx="2" presStyleCnt="8" custScaleX="196225" custScaleY="122980" custLinFactNeighborX="-11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865CB-C87F-4CAB-90C6-DDD5BC2D0134}" type="pres">
      <dgm:prSet presAssocID="{C33BFF65-4370-4FB5-BEF3-854C4CC91FE0}" presName="aSpace" presStyleCnt="0"/>
      <dgm:spPr/>
    </dgm:pt>
    <dgm:pt modelId="{D93A39EC-5DEE-46DE-B7B3-3AFB86E2F33E}" type="pres">
      <dgm:prSet presAssocID="{6E90763A-9EEF-4BF9-8597-33443C2B71C8}" presName="aNode" presStyleLbl="fgAcc1" presStyleIdx="3" presStyleCnt="8" custScaleX="195726" custScaleY="122980" custLinFactNeighborX="-11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91772-EF66-4B48-BB6F-C2A2BE38F496}" type="pres">
      <dgm:prSet presAssocID="{6E90763A-9EEF-4BF9-8597-33443C2B71C8}" presName="aSpace" presStyleCnt="0"/>
      <dgm:spPr/>
    </dgm:pt>
    <dgm:pt modelId="{702B372B-BE56-459B-A8F5-AF31C345A35C}" type="pres">
      <dgm:prSet presAssocID="{65DE6D9A-D3DF-485C-9E49-068E81BB88A6}" presName="aNode" presStyleLbl="fgAcc1" presStyleIdx="4" presStyleCnt="8" custScaleX="195726" custScaleY="122980" custLinFactNeighborX="-11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9FE19-F08C-40CF-8A44-C1DDD06634A6}" type="pres">
      <dgm:prSet presAssocID="{65DE6D9A-D3DF-485C-9E49-068E81BB88A6}" presName="aSpace" presStyleCnt="0"/>
      <dgm:spPr/>
    </dgm:pt>
    <dgm:pt modelId="{FD3000C5-F863-499F-94A6-F1F7BB2458F0}" type="pres">
      <dgm:prSet presAssocID="{2617C747-55E5-416A-9ED0-9D652628F1AC}" presName="aNode" presStyleLbl="fgAcc1" presStyleIdx="5" presStyleCnt="8" custScaleX="195726" custScaleY="122980" custLinFactNeighborX="-11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C5DF7-D79A-42D8-AEBA-745B11EA2E4C}" type="pres">
      <dgm:prSet presAssocID="{2617C747-55E5-416A-9ED0-9D652628F1AC}" presName="aSpace" presStyleCnt="0"/>
      <dgm:spPr/>
    </dgm:pt>
    <dgm:pt modelId="{826D6D6A-C7E1-454C-A33C-CA8E53FFD420}" type="pres">
      <dgm:prSet presAssocID="{4A5CACCD-C9AA-4E91-B6ED-2D5C7DF8CE09}" presName="aNode" presStyleLbl="fgAcc1" presStyleIdx="6" presStyleCnt="8" custScaleX="195726" custScaleY="122980" custLinFactNeighborX="-11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42975-BEDD-4107-B6F7-39B023E6C21D}" type="pres">
      <dgm:prSet presAssocID="{4A5CACCD-C9AA-4E91-B6ED-2D5C7DF8CE09}" presName="aSpace" presStyleCnt="0"/>
      <dgm:spPr/>
    </dgm:pt>
    <dgm:pt modelId="{9B551A38-BA58-4AF6-B4C8-2DA16AD5D4C5}" type="pres">
      <dgm:prSet presAssocID="{9754865A-B1A6-4FDA-812C-3732A6FE53CF}" presName="aNode" presStyleLbl="fgAcc1" presStyleIdx="7" presStyleCnt="8" custScaleX="195726" custScaleY="122980" custLinFactNeighborX="-11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32123-370F-4DF2-9482-E3E4A7068544}" type="pres">
      <dgm:prSet presAssocID="{9754865A-B1A6-4FDA-812C-3732A6FE53CF}" presName="aSpace" presStyleCnt="0"/>
      <dgm:spPr/>
    </dgm:pt>
  </dgm:ptLst>
  <dgm:cxnLst>
    <dgm:cxn modelId="{0B975BAD-758C-42E0-BAE6-CCF18C2D4F61}" type="presOf" srcId="{4BF2477D-8523-4E05-A839-5B2BE33EE5DC}" destId="{A216C55B-2C4C-4023-A603-58093A81EE01}" srcOrd="0" destOrd="0" presId="urn:microsoft.com/office/officeart/2005/8/layout/pyramid2"/>
    <dgm:cxn modelId="{A08917C8-1E6F-45B4-A81B-94CACE6CBADF}" type="presOf" srcId="{9754865A-B1A6-4FDA-812C-3732A6FE53CF}" destId="{9B551A38-BA58-4AF6-B4C8-2DA16AD5D4C5}" srcOrd="0" destOrd="0" presId="urn:microsoft.com/office/officeart/2005/8/layout/pyramid2"/>
    <dgm:cxn modelId="{2386764E-619A-4ED5-8CBC-897607CF653E}" srcId="{C1A0B623-8F1C-4F74-8718-F8D3A8E4FC2F}" destId="{B99520A1-1820-4BD7-987C-5C3E694BF12A}" srcOrd="0" destOrd="0" parTransId="{E7FCBCD2-7F1D-4D62-AB7D-A53D5FF1F939}" sibTransId="{72128B9F-DCCD-422E-B2E0-5F2230AAB479}"/>
    <dgm:cxn modelId="{385FDAE1-B49E-4284-B669-918B53D822EE}" type="presOf" srcId="{C33BFF65-4370-4FB5-BEF3-854C4CC91FE0}" destId="{4DEC5AB6-23B4-4D6D-9480-F62C155D94E6}" srcOrd="0" destOrd="0" presId="urn:microsoft.com/office/officeart/2005/8/layout/pyramid2"/>
    <dgm:cxn modelId="{498AA8AC-FE01-4B75-A0F6-20B19786D7CF}" type="presOf" srcId="{B99520A1-1820-4BD7-987C-5C3E694BF12A}" destId="{FF20B7EC-8E83-43D0-B77C-93C92D531A19}" srcOrd="0" destOrd="0" presId="urn:microsoft.com/office/officeart/2005/8/layout/pyramid2"/>
    <dgm:cxn modelId="{7338AA5F-BBD5-412C-B56B-15B509D3F567}" srcId="{C1A0B623-8F1C-4F74-8718-F8D3A8E4FC2F}" destId="{4BF2477D-8523-4E05-A839-5B2BE33EE5DC}" srcOrd="1" destOrd="0" parTransId="{09BC723D-C079-4795-A052-DF3336233241}" sibTransId="{E475211F-B818-45DC-A6F6-6D41973AE553}"/>
    <dgm:cxn modelId="{8D22FAB2-1D5F-4C15-9A09-990B569CFA22}" type="presOf" srcId="{65DE6D9A-D3DF-485C-9E49-068E81BB88A6}" destId="{702B372B-BE56-459B-A8F5-AF31C345A35C}" srcOrd="0" destOrd="0" presId="urn:microsoft.com/office/officeart/2005/8/layout/pyramid2"/>
    <dgm:cxn modelId="{B3CEDC61-6477-4735-8BB5-E2445A059910}" srcId="{C1A0B623-8F1C-4F74-8718-F8D3A8E4FC2F}" destId="{65DE6D9A-D3DF-485C-9E49-068E81BB88A6}" srcOrd="4" destOrd="0" parTransId="{5895AB3A-B6EB-46CE-8020-B6B2FAC3C327}" sibTransId="{1892C8F7-E1C3-45E5-BF7B-5ABFAD8AB7FE}"/>
    <dgm:cxn modelId="{417A15E1-B7F7-4193-90E7-A910CCAB0F48}" type="presOf" srcId="{6E90763A-9EEF-4BF9-8597-33443C2B71C8}" destId="{D93A39EC-5DEE-46DE-B7B3-3AFB86E2F33E}" srcOrd="0" destOrd="0" presId="urn:microsoft.com/office/officeart/2005/8/layout/pyramid2"/>
    <dgm:cxn modelId="{02E81ABB-6C60-4A89-9EC3-3B8CB52DF379}" type="presOf" srcId="{4A5CACCD-C9AA-4E91-B6ED-2D5C7DF8CE09}" destId="{826D6D6A-C7E1-454C-A33C-CA8E53FFD420}" srcOrd="0" destOrd="0" presId="urn:microsoft.com/office/officeart/2005/8/layout/pyramid2"/>
    <dgm:cxn modelId="{BABEE146-E923-4551-BBA4-12C3F2542AF2}" srcId="{C1A0B623-8F1C-4F74-8718-F8D3A8E4FC2F}" destId="{C33BFF65-4370-4FB5-BEF3-854C4CC91FE0}" srcOrd="2" destOrd="0" parTransId="{804DD7BF-21CD-48DC-B98A-A01E5E58D752}" sibTransId="{B238BC82-383C-479F-88BB-9F08ABD3B08E}"/>
    <dgm:cxn modelId="{E2DBC03A-1F7E-4AFF-907C-1955A2F94C34}" type="presOf" srcId="{C1A0B623-8F1C-4F74-8718-F8D3A8E4FC2F}" destId="{1F65AAEA-B9C4-4892-A1FD-1DAAEF43129C}" srcOrd="0" destOrd="0" presId="urn:microsoft.com/office/officeart/2005/8/layout/pyramid2"/>
    <dgm:cxn modelId="{08C56A09-C7B0-4894-B1C4-34EAA422BC63}" type="presOf" srcId="{2617C747-55E5-416A-9ED0-9D652628F1AC}" destId="{FD3000C5-F863-499F-94A6-F1F7BB2458F0}" srcOrd="0" destOrd="0" presId="urn:microsoft.com/office/officeart/2005/8/layout/pyramid2"/>
    <dgm:cxn modelId="{0CEB0381-930D-43F0-9148-BC2C5804B6B9}" srcId="{C1A0B623-8F1C-4F74-8718-F8D3A8E4FC2F}" destId="{4A5CACCD-C9AA-4E91-B6ED-2D5C7DF8CE09}" srcOrd="6" destOrd="0" parTransId="{54B4C84F-E27A-4BF1-9BC1-E99DC45B0225}" sibTransId="{0FADD05D-B069-435E-B27F-E66969DE4D17}"/>
    <dgm:cxn modelId="{4F3C800F-6C6B-46CE-8036-DD38C17CB476}" srcId="{C1A0B623-8F1C-4F74-8718-F8D3A8E4FC2F}" destId="{2617C747-55E5-416A-9ED0-9D652628F1AC}" srcOrd="5" destOrd="0" parTransId="{77047CF0-F834-4939-8337-ED657E1F60FB}" sibTransId="{37AC49BB-72F4-423B-A81B-D61013712A37}"/>
    <dgm:cxn modelId="{C0660FDF-8161-47EB-8B09-DE381C09A024}" srcId="{C1A0B623-8F1C-4F74-8718-F8D3A8E4FC2F}" destId="{9754865A-B1A6-4FDA-812C-3732A6FE53CF}" srcOrd="7" destOrd="0" parTransId="{F386BE1F-20D2-46DD-9A4C-FBA15E977ACF}" sibTransId="{D97255FA-502F-4F4F-A494-906046191D9E}"/>
    <dgm:cxn modelId="{C3B20BCB-8A6F-4F60-A6ED-C5B621D05D27}" srcId="{C1A0B623-8F1C-4F74-8718-F8D3A8E4FC2F}" destId="{6E90763A-9EEF-4BF9-8597-33443C2B71C8}" srcOrd="3" destOrd="0" parTransId="{DC5EB48C-D228-4064-A379-628034C04FE8}" sibTransId="{F8CB9716-5211-41D7-A5C3-A8E543CBAE71}"/>
    <dgm:cxn modelId="{93CD2535-264F-4719-8E65-AF30F1426775}" type="presParOf" srcId="{1F65AAEA-B9C4-4892-A1FD-1DAAEF43129C}" destId="{0118D0C3-D354-4344-93F2-E2A8B013A3B7}" srcOrd="0" destOrd="0" presId="urn:microsoft.com/office/officeart/2005/8/layout/pyramid2"/>
    <dgm:cxn modelId="{8BACE42F-7084-4E33-A068-829A306A4572}" type="presParOf" srcId="{1F65AAEA-B9C4-4892-A1FD-1DAAEF43129C}" destId="{A98CBCF4-648E-4CC8-B338-FEFEC2C6F638}" srcOrd="1" destOrd="0" presId="urn:microsoft.com/office/officeart/2005/8/layout/pyramid2"/>
    <dgm:cxn modelId="{E796C599-3847-4A39-9B5E-07AF0564500D}" type="presParOf" srcId="{A98CBCF4-648E-4CC8-B338-FEFEC2C6F638}" destId="{FF20B7EC-8E83-43D0-B77C-93C92D531A19}" srcOrd="0" destOrd="0" presId="urn:microsoft.com/office/officeart/2005/8/layout/pyramid2"/>
    <dgm:cxn modelId="{5E2AB5AC-4972-4860-8A02-D58271380B9C}" type="presParOf" srcId="{A98CBCF4-648E-4CC8-B338-FEFEC2C6F638}" destId="{38EBFAB9-41EE-4F43-9290-8D4852CF925F}" srcOrd="1" destOrd="0" presId="urn:microsoft.com/office/officeart/2005/8/layout/pyramid2"/>
    <dgm:cxn modelId="{13830829-953A-46AD-A2A7-BAAEBCB90E94}" type="presParOf" srcId="{A98CBCF4-648E-4CC8-B338-FEFEC2C6F638}" destId="{A216C55B-2C4C-4023-A603-58093A81EE01}" srcOrd="2" destOrd="0" presId="urn:microsoft.com/office/officeart/2005/8/layout/pyramid2"/>
    <dgm:cxn modelId="{FB2D213E-D747-40BF-9922-EEDF8FB1989E}" type="presParOf" srcId="{A98CBCF4-648E-4CC8-B338-FEFEC2C6F638}" destId="{93F138C7-5E53-43E7-98C8-670C22BACAA7}" srcOrd="3" destOrd="0" presId="urn:microsoft.com/office/officeart/2005/8/layout/pyramid2"/>
    <dgm:cxn modelId="{BF2A783B-C39F-4CFB-B88B-5B0B64CD58FF}" type="presParOf" srcId="{A98CBCF4-648E-4CC8-B338-FEFEC2C6F638}" destId="{4DEC5AB6-23B4-4D6D-9480-F62C155D94E6}" srcOrd="4" destOrd="0" presId="urn:microsoft.com/office/officeart/2005/8/layout/pyramid2"/>
    <dgm:cxn modelId="{2666C82E-0E29-4942-B3E1-8CFFADA1CC90}" type="presParOf" srcId="{A98CBCF4-648E-4CC8-B338-FEFEC2C6F638}" destId="{B54865CB-C87F-4CAB-90C6-DDD5BC2D0134}" srcOrd="5" destOrd="0" presId="urn:microsoft.com/office/officeart/2005/8/layout/pyramid2"/>
    <dgm:cxn modelId="{38980CD7-6D0E-4924-887A-50D27CC183B9}" type="presParOf" srcId="{A98CBCF4-648E-4CC8-B338-FEFEC2C6F638}" destId="{D93A39EC-5DEE-46DE-B7B3-3AFB86E2F33E}" srcOrd="6" destOrd="0" presId="urn:microsoft.com/office/officeart/2005/8/layout/pyramid2"/>
    <dgm:cxn modelId="{8E31EB94-4169-4A96-85BF-8F599AF0475B}" type="presParOf" srcId="{A98CBCF4-648E-4CC8-B338-FEFEC2C6F638}" destId="{64691772-EF66-4B48-BB6F-C2A2BE38F496}" srcOrd="7" destOrd="0" presId="urn:microsoft.com/office/officeart/2005/8/layout/pyramid2"/>
    <dgm:cxn modelId="{C5D1A921-82B6-4B9D-9D6F-AF919E3CE044}" type="presParOf" srcId="{A98CBCF4-648E-4CC8-B338-FEFEC2C6F638}" destId="{702B372B-BE56-459B-A8F5-AF31C345A35C}" srcOrd="8" destOrd="0" presId="urn:microsoft.com/office/officeart/2005/8/layout/pyramid2"/>
    <dgm:cxn modelId="{5579EBBC-29A8-458D-98E4-7B9E8F4E6050}" type="presParOf" srcId="{A98CBCF4-648E-4CC8-B338-FEFEC2C6F638}" destId="{ABB9FE19-F08C-40CF-8A44-C1DDD06634A6}" srcOrd="9" destOrd="0" presId="urn:microsoft.com/office/officeart/2005/8/layout/pyramid2"/>
    <dgm:cxn modelId="{E7584DBE-7347-4F2B-A593-9BE7B520FBEF}" type="presParOf" srcId="{A98CBCF4-648E-4CC8-B338-FEFEC2C6F638}" destId="{FD3000C5-F863-499F-94A6-F1F7BB2458F0}" srcOrd="10" destOrd="0" presId="urn:microsoft.com/office/officeart/2005/8/layout/pyramid2"/>
    <dgm:cxn modelId="{FA324C9F-7F39-4268-9CAC-B24F6899C15D}" type="presParOf" srcId="{A98CBCF4-648E-4CC8-B338-FEFEC2C6F638}" destId="{B31C5DF7-D79A-42D8-AEBA-745B11EA2E4C}" srcOrd="11" destOrd="0" presId="urn:microsoft.com/office/officeart/2005/8/layout/pyramid2"/>
    <dgm:cxn modelId="{2A4BAED8-5C5A-48DD-A0E6-28572EC95D54}" type="presParOf" srcId="{A98CBCF4-648E-4CC8-B338-FEFEC2C6F638}" destId="{826D6D6A-C7E1-454C-A33C-CA8E53FFD420}" srcOrd="12" destOrd="0" presId="urn:microsoft.com/office/officeart/2005/8/layout/pyramid2"/>
    <dgm:cxn modelId="{3ED51973-7F09-4537-906A-D5626F2DE2BB}" type="presParOf" srcId="{A98CBCF4-648E-4CC8-B338-FEFEC2C6F638}" destId="{72742975-BEDD-4107-B6F7-39B023E6C21D}" srcOrd="13" destOrd="0" presId="urn:microsoft.com/office/officeart/2005/8/layout/pyramid2"/>
    <dgm:cxn modelId="{B00C5C2D-224A-4C9C-A87C-B7F1949CAEE3}" type="presParOf" srcId="{A98CBCF4-648E-4CC8-B338-FEFEC2C6F638}" destId="{9B551A38-BA58-4AF6-B4C8-2DA16AD5D4C5}" srcOrd="14" destOrd="0" presId="urn:microsoft.com/office/officeart/2005/8/layout/pyramid2"/>
    <dgm:cxn modelId="{C102420C-F605-4E0D-8E15-23250AEB9D98}" type="presParOf" srcId="{A98CBCF4-648E-4CC8-B338-FEFEC2C6F638}" destId="{17332123-370F-4DF2-9482-E3E4A7068544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75B3E9-4913-4501-B7D4-1FF89206F61B}" type="doc">
      <dgm:prSet loTypeId="urn:microsoft.com/office/officeart/2005/8/layout/hierarchy6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045C68-17AE-475A-88E6-7094B0BE571B}">
      <dgm:prSet/>
      <dgm:spPr/>
      <dgm:t>
        <a:bodyPr/>
        <a:lstStyle/>
        <a:p>
          <a:pPr rtl="0"/>
          <a:r>
            <a:rPr lang="ru-RU" dirty="0" smtClean="0"/>
            <a:t>Методы формирования элементарных математических представлений</a:t>
          </a:r>
          <a:endParaRPr lang="ru-RU" dirty="0"/>
        </a:p>
      </dgm:t>
    </dgm:pt>
    <dgm:pt modelId="{5496F7B3-7A9A-4BAA-9300-03BC1DA4095F}" type="parTrans" cxnId="{E1DFA259-3F81-4864-8250-FE7534F267F2}">
      <dgm:prSet/>
      <dgm:spPr/>
      <dgm:t>
        <a:bodyPr/>
        <a:lstStyle/>
        <a:p>
          <a:endParaRPr lang="ru-RU"/>
        </a:p>
      </dgm:t>
    </dgm:pt>
    <dgm:pt modelId="{9B5EE1CD-DEEF-4E6B-A3A8-388E51D1B273}" type="sibTrans" cxnId="{E1DFA259-3F81-4864-8250-FE7534F267F2}">
      <dgm:prSet/>
      <dgm:spPr/>
      <dgm:t>
        <a:bodyPr/>
        <a:lstStyle/>
        <a:p>
          <a:endParaRPr lang="ru-RU"/>
        </a:p>
      </dgm:t>
    </dgm:pt>
    <dgm:pt modelId="{DA841629-AD33-443D-BACB-308476A5BC57}">
      <dgm:prSet custT="1"/>
      <dgm:spPr/>
      <dgm:t>
        <a:bodyPr/>
        <a:lstStyle/>
        <a:p>
          <a:pPr rtl="0"/>
          <a:r>
            <a:rPr lang="ru-RU" sz="2800" dirty="0" smtClean="0"/>
            <a:t>Наглядные</a:t>
          </a:r>
          <a:endParaRPr lang="ru-RU" sz="2800" dirty="0"/>
        </a:p>
      </dgm:t>
    </dgm:pt>
    <dgm:pt modelId="{1FCCD859-D99B-420F-8894-B4B6A425E40F}" type="parTrans" cxnId="{C2248500-1A84-4A19-B03C-51980C1A856F}">
      <dgm:prSet/>
      <dgm:spPr/>
      <dgm:t>
        <a:bodyPr/>
        <a:lstStyle/>
        <a:p>
          <a:endParaRPr lang="ru-RU"/>
        </a:p>
      </dgm:t>
    </dgm:pt>
    <dgm:pt modelId="{31B67AA3-79D7-4D15-A25B-D1698D05BD23}" type="sibTrans" cxnId="{C2248500-1A84-4A19-B03C-51980C1A856F}">
      <dgm:prSet/>
      <dgm:spPr/>
      <dgm:t>
        <a:bodyPr/>
        <a:lstStyle/>
        <a:p>
          <a:endParaRPr lang="ru-RU"/>
        </a:p>
      </dgm:t>
    </dgm:pt>
    <dgm:pt modelId="{2E796ACE-AACC-40AD-8299-2786F32343D7}">
      <dgm:prSet custT="1"/>
      <dgm:spPr/>
      <dgm:t>
        <a:bodyPr/>
        <a:lstStyle/>
        <a:p>
          <a:pPr rtl="0"/>
          <a:r>
            <a:rPr lang="ru-RU" sz="2800" dirty="0" smtClean="0"/>
            <a:t>Игровые</a:t>
          </a:r>
          <a:endParaRPr lang="ru-RU" sz="2800" dirty="0"/>
        </a:p>
      </dgm:t>
    </dgm:pt>
    <dgm:pt modelId="{52DD01C7-EC73-4FEF-AFBC-56B01C46AA1E}" type="parTrans" cxnId="{55802FE6-5D56-496D-A7C9-A258A0F7BF83}">
      <dgm:prSet/>
      <dgm:spPr/>
      <dgm:t>
        <a:bodyPr/>
        <a:lstStyle/>
        <a:p>
          <a:endParaRPr lang="ru-RU"/>
        </a:p>
      </dgm:t>
    </dgm:pt>
    <dgm:pt modelId="{C785FDCF-9907-40E8-9789-544568203CB0}" type="sibTrans" cxnId="{55802FE6-5D56-496D-A7C9-A258A0F7BF83}">
      <dgm:prSet/>
      <dgm:spPr/>
      <dgm:t>
        <a:bodyPr/>
        <a:lstStyle/>
        <a:p>
          <a:endParaRPr lang="ru-RU"/>
        </a:p>
      </dgm:t>
    </dgm:pt>
    <dgm:pt modelId="{AD70A880-DDEB-4F92-B65D-7B5134CB3D47}">
      <dgm:prSet custT="1"/>
      <dgm:spPr/>
      <dgm:t>
        <a:bodyPr/>
        <a:lstStyle/>
        <a:p>
          <a:pPr rtl="0"/>
          <a:r>
            <a:rPr lang="ru-RU" sz="2800" dirty="0" smtClean="0"/>
            <a:t>Словесные</a:t>
          </a:r>
          <a:endParaRPr lang="ru-RU" sz="2800" dirty="0"/>
        </a:p>
      </dgm:t>
    </dgm:pt>
    <dgm:pt modelId="{D4C1E7DC-AEDE-4070-A5C0-BFA7FB2EFFFA}" type="parTrans" cxnId="{39C85A81-F995-4CDF-8914-3E9C43389D8F}">
      <dgm:prSet/>
      <dgm:spPr/>
      <dgm:t>
        <a:bodyPr/>
        <a:lstStyle/>
        <a:p>
          <a:endParaRPr lang="ru-RU"/>
        </a:p>
      </dgm:t>
    </dgm:pt>
    <dgm:pt modelId="{BB85E601-185A-49FD-9284-58AE6384CD02}" type="sibTrans" cxnId="{39C85A81-F995-4CDF-8914-3E9C43389D8F}">
      <dgm:prSet/>
      <dgm:spPr/>
      <dgm:t>
        <a:bodyPr/>
        <a:lstStyle/>
        <a:p>
          <a:endParaRPr lang="ru-RU"/>
        </a:p>
      </dgm:t>
    </dgm:pt>
    <dgm:pt modelId="{1E0456A4-29DE-433A-A780-854714E2B6F2}">
      <dgm:prSet custT="1"/>
      <dgm:spPr/>
      <dgm:t>
        <a:bodyPr/>
        <a:lstStyle/>
        <a:p>
          <a:pPr rtl="0"/>
          <a:r>
            <a:rPr lang="ru-RU" sz="2800" smtClean="0"/>
            <a:t>Практические</a:t>
          </a:r>
          <a:endParaRPr lang="ru-RU" sz="2800" dirty="0"/>
        </a:p>
      </dgm:t>
    </dgm:pt>
    <dgm:pt modelId="{AE642ECF-0BDE-4D42-BA2A-BB67C6894154}" type="parTrans" cxnId="{AD6762E2-0EE2-479F-A0BD-C1A3D951B2C4}">
      <dgm:prSet/>
      <dgm:spPr/>
      <dgm:t>
        <a:bodyPr/>
        <a:lstStyle/>
        <a:p>
          <a:endParaRPr lang="ru-RU"/>
        </a:p>
      </dgm:t>
    </dgm:pt>
    <dgm:pt modelId="{4C7A0C26-8C1F-4E10-BAC8-AB53CB7510C6}" type="sibTrans" cxnId="{AD6762E2-0EE2-479F-A0BD-C1A3D951B2C4}">
      <dgm:prSet/>
      <dgm:spPr/>
      <dgm:t>
        <a:bodyPr/>
        <a:lstStyle/>
        <a:p>
          <a:endParaRPr lang="ru-RU"/>
        </a:p>
      </dgm:t>
    </dgm:pt>
    <dgm:pt modelId="{08D6D582-1674-4ECA-B88B-79977370B524}" type="pres">
      <dgm:prSet presAssocID="{F675B3E9-4913-4501-B7D4-1FF89206F61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631A44-9AAD-431B-ADF9-F571E4ACD824}" type="pres">
      <dgm:prSet presAssocID="{F675B3E9-4913-4501-B7D4-1FF89206F61B}" presName="hierFlow" presStyleCnt="0"/>
      <dgm:spPr/>
    </dgm:pt>
    <dgm:pt modelId="{65C44695-AB0B-4870-AAB4-A4D97A191FE6}" type="pres">
      <dgm:prSet presAssocID="{F675B3E9-4913-4501-B7D4-1FF89206F61B}" presName="firstBuf" presStyleCnt="0"/>
      <dgm:spPr/>
    </dgm:pt>
    <dgm:pt modelId="{96431E94-1165-4FB9-8EA4-AC8323EB58EA}" type="pres">
      <dgm:prSet presAssocID="{F675B3E9-4913-4501-B7D4-1FF89206F61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52F2D18-B8BD-4843-9690-2F00ABB7A4FF}" type="pres">
      <dgm:prSet presAssocID="{D6045C68-17AE-475A-88E6-7094B0BE571B}" presName="Name14" presStyleCnt="0"/>
      <dgm:spPr/>
    </dgm:pt>
    <dgm:pt modelId="{63150F22-7EDA-4F52-9DCC-0DF34A0EB734}" type="pres">
      <dgm:prSet presAssocID="{D6045C68-17AE-475A-88E6-7094B0BE571B}" presName="level1Shape" presStyleLbl="node0" presStyleIdx="0" presStyleCnt="1" custScaleX="2000000" custScaleY="1574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9CD4DB-1E3E-4518-A1E7-FBBA8F166567}" type="pres">
      <dgm:prSet presAssocID="{D6045C68-17AE-475A-88E6-7094B0BE571B}" presName="hierChild2" presStyleCnt="0"/>
      <dgm:spPr/>
    </dgm:pt>
    <dgm:pt modelId="{4095DDFF-2834-4D6D-BC19-1D3DB768ACB0}" type="pres">
      <dgm:prSet presAssocID="{F675B3E9-4913-4501-B7D4-1FF89206F61B}" presName="bgShapesFlow" presStyleCnt="0"/>
      <dgm:spPr/>
    </dgm:pt>
    <dgm:pt modelId="{0526BE00-4575-4EA0-8E20-8028135DD4C6}" type="pres">
      <dgm:prSet presAssocID="{1E0456A4-29DE-433A-A780-854714E2B6F2}" presName="rectComp" presStyleCnt="0"/>
      <dgm:spPr/>
    </dgm:pt>
    <dgm:pt modelId="{E71D47BD-9FD4-491A-AFDD-121D6C203C33}" type="pres">
      <dgm:prSet presAssocID="{1E0456A4-29DE-433A-A780-854714E2B6F2}" presName="bgRect" presStyleLbl="bgShp" presStyleIdx="0" presStyleCnt="4" custScaleX="100000" custScaleY="2000000"/>
      <dgm:spPr/>
      <dgm:t>
        <a:bodyPr/>
        <a:lstStyle/>
        <a:p>
          <a:endParaRPr lang="ru-RU"/>
        </a:p>
      </dgm:t>
    </dgm:pt>
    <dgm:pt modelId="{5BD75FD1-5C89-41E4-A5CF-64593D0318FD}" type="pres">
      <dgm:prSet presAssocID="{1E0456A4-29DE-433A-A780-854714E2B6F2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28E22-5242-4F43-A5FE-413F182CEB4E}" type="pres">
      <dgm:prSet presAssocID="{1E0456A4-29DE-433A-A780-854714E2B6F2}" presName="spComp" presStyleCnt="0"/>
      <dgm:spPr/>
    </dgm:pt>
    <dgm:pt modelId="{6BF6999B-867D-44A6-97C2-5B6E5E4A5005}" type="pres">
      <dgm:prSet presAssocID="{1E0456A4-29DE-433A-A780-854714E2B6F2}" presName="vSp" presStyleCnt="0"/>
      <dgm:spPr/>
    </dgm:pt>
    <dgm:pt modelId="{73F2FBF7-3737-45E9-9D45-F97B00FFCD67}" type="pres">
      <dgm:prSet presAssocID="{DA841629-AD33-443D-BACB-308476A5BC57}" presName="rectComp" presStyleCnt="0"/>
      <dgm:spPr/>
    </dgm:pt>
    <dgm:pt modelId="{96160E33-E0CB-4A50-A213-9A0C7713CDBB}" type="pres">
      <dgm:prSet presAssocID="{DA841629-AD33-443D-BACB-308476A5BC57}" presName="bgRect" presStyleLbl="bgShp" presStyleIdx="1" presStyleCnt="4" custScaleX="100000" custScaleY="2000000"/>
      <dgm:spPr/>
      <dgm:t>
        <a:bodyPr/>
        <a:lstStyle/>
        <a:p>
          <a:endParaRPr lang="ru-RU"/>
        </a:p>
      </dgm:t>
    </dgm:pt>
    <dgm:pt modelId="{231D92A7-A4F3-44A0-8023-A60A05AB53A7}" type="pres">
      <dgm:prSet presAssocID="{DA841629-AD33-443D-BACB-308476A5BC57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DDD2A-7008-47F7-9610-BFF8EDE701F3}" type="pres">
      <dgm:prSet presAssocID="{DA841629-AD33-443D-BACB-308476A5BC57}" presName="spComp" presStyleCnt="0"/>
      <dgm:spPr/>
    </dgm:pt>
    <dgm:pt modelId="{B0BA93D1-E4A4-4E3B-98D3-3B3BBA2FA346}" type="pres">
      <dgm:prSet presAssocID="{DA841629-AD33-443D-BACB-308476A5BC57}" presName="vSp" presStyleCnt="0"/>
      <dgm:spPr/>
    </dgm:pt>
    <dgm:pt modelId="{8CFFE435-5B84-4A62-A3FE-CEA2FAC43500}" type="pres">
      <dgm:prSet presAssocID="{2E796ACE-AACC-40AD-8299-2786F32343D7}" presName="rectComp" presStyleCnt="0"/>
      <dgm:spPr/>
    </dgm:pt>
    <dgm:pt modelId="{EDE9B556-6454-430D-8A34-129DE5EAD6C1}" type="pres">
      <dgm:prSet presAssocID="{2E796ACE-AACC-40AD-8299-2786F32343D7}" presName="bgRect" presStyleLbl="bgShp" presStyleIdx="2" presStyleCnt="4" custScaleX="100000" custScaleY="2000000"/>
      <dgm:spPr/>
      <dgm:t>
        <a:bodyPr/>
        <a:lstStyle/>
        <a:p>
          <a:endParaRPr lang="ru-RU"/>
        </a:p>
      </dgm:t>
    </dgm:pt>
    <dgm:pt modelId="{C217D213-4A91-4D7E-9C3E-AEF12F8316C8}" type="pres">
      <dgm:prSet presAssocID="{2E796ACE-AACC-40AD-8299-2786F32343D7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FB68C-A30F-41FA-B0CF-40E504169CD8}" type="pres">
      <dgm:prSet presAssocID="{2E796ACE-AACC-40AD-8299-2786F32343D7}" presName="spComp" presStyleCnt="0"/>
      <dgm:spPr/>
    </dgm:pt>
    <dgm:pt modelId="{FFD88A11-2D11-4CEA-BDF2-D6495394D85D}" type="pres">
      <dgm:prSet presAssocID="{2E796ACE-AACC-40AD-8299-2786F32343D7}" presName="vSp" presStyleCnt="0"/>
      <dgm:spPr/>
    </dgm:pt>
    <dgm:pt modelId="{F16205F5-C77B-4355-865A-FF7EB01B9942}" type="pres">
      <dgm:prSet presAssocID="{AD70A880-DDEB-4F92-B65D-7B5134CB3D47}" presName="rectComp" presStyleCnt="0"/>
      <dgm:spPr/>
    </dgm:pt>
    <dgm:pt modelId="{C8E38731-25B3-4ABD-A88F-1EF0E3A74703}" type="pres">
      <dgm:prSet presAssocID="{AD70A880-DDEB-4F92-B65D-7B5134CB3D47}" presName="bgRect" presStyleLbl="bgShp" presStyleIdx="3" presStyleCnt="4" custScaleX="100000" custScaleY="2000000"/>
      <dgm:spPr/>
      <dgm:t>
        <a:bodyPr/>
        <a:lstStyle/>
        <a:p>
          <a:endParaRPr lang="ru-RU"/>
        </a:p>
      </dgm:t>
    </dgm:pt>
    <dgm:pt modelId="{72F19F70-2A58-4530-950D-F6934AD06BFB}" type="pres">
      <dgm:prSet presAssocID="{AD70A880-DDEB-4F92-B65D-7B5134CB3D47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19E1A2-325D-4C99-8CDE-C0E1D0CD3147}" type="presOf" srcId="{D6045C68-17AE-475A-88E6-7094B0BE571B}" destId="{63150F22-7EDA-4F52-9DCC-0DF34A0EB734}" srcOrd="0" destOrd="0" presId="urn:microsoft.com/office/officeart/2005/8/layout/hierarchy6"/>
    <dgm:cxn modelId="{CDAC3358-65C4-4775-BE37-55CCE21D122B}" type="presOf" srcId="{DA841629-AD33-443D-BACB-308476A5BC57}" destId="{231D92A7-A4F3-44A0-8023-A60A05AB53A7}" srcOrd="1" destOrd="0" presId="urn:microsoft.com/office/officeart/2005/8/layout/hierarchy6"/>
    <dgm:cxn modelId="{9F229290-228D-406F-8923-C5E6E9C5A5B0}" type="presOf" srcId="{DA841629-AD33-443D-BACB-308476A5BC57}" destId="{96160E33-E0CB-4A50-A213-9A0C7713CDBB}" srcOrd="0" destOrd="0" presId="urn:microsoft.com/office/officeart/2005/8/layout/hierarchy6"/>
    <dgm:cxn modelId="{AD6762E2-0EE2-479F-A0BD-C1A3D951B2C4}" srcId="{F675B3E9-4913-4501-B7D4-1FF89206F61B}" destId="{1E0456A4-29DE-433A-A780-854714E2B6F2}" srcOrd="1" destOrd="0" parTransId="{AE642ECF-0BDE-4D42-BA2A-BB67C6894154}" sibTransId="{4C7A0C26-8C1F-4E10-BAC8-AB53CB7510C6}"/>
    <dgm:cxn modelId="{39C85A81-F995-4CDF-8914-3E9C43389D8F}" srcId="{F675B3E9-4913-4501-B7D4-1FF89206F61B}" destId="{AD70A880-DDEB-4F92-B65D-7B5134CB3D47}" srcOrd="4" destOrd="0" parTransId="{D4C1E7DC-AEDE-4070-A5C0-BFA7FB2EFFFA}" sibTransId="{BB85E601-185A-49FD-9284-58AE6384CD02}"/>
    <dgm:cxn modelId="{E1DFA259-3F81-4864-8250-FE7534F267F2}" srcId="{F675B3E9-4913-4501-B7D4-1FF89206F61B}" destId="{D6045C68-17AE-475A-88E6-7094B0BE571B}" srcOrd="0" destOrd="0" parTransId="{5496F7B3-7A9A-4BAA-9300-03BC1DA4095F}" sibTransId="{9B5EE1CD-DEEF-4E6B-A3A8-388E51D1B273}"/>
    <dgm:cxn modelId="{2EE4B584-2602-4061-9FC2-77C051586C8A}" type="presOf" srcId="{2E796ACE-AACC-40AD-8299-2786F32343D7}" destId="{C217D213-4A91-4D7E-9C3E-AEF12F8316C8}" srcOrd="1" destOrd="0" presId="urn:microsoft.com/office/officeart/2005/8/layout/hierarchy6"/>
    <dgm:cxn modelId="{55802FE6-5D56-496D-A7C9-A258A0F7BF83}" srcId="{F675B3E9-4913-4501-B7D4-1FF89206F61B}" destId="{2E796ACE-AACC-40AD-8299-2786F32343D7}" srcOrd="3" destOrd="0" parTransId="{52DD01C7-EC73-4FEF-AFBC-56B01C46AA1E}" sibTransId="{C785FDCF-9907-40E8-9789-544568203CB0}"/>
    <dgm:cxn modelId="{5BF78741-C7CB-4808-8462-67793D77ECD1}" type="presOf" srcId="{AD70A880-DDEB-4F92-B65D-7B5134CB3D47}" destId="{C8E38731-25B3-4ABD-A88F-1EF0E3A74703}" srcOrd="0" destOrd="0" presId="urn:microsoft.com/office/officeart/2005/8/layout/hierarchy6"/>
    <dgm:cxn modelId="{F4EB3EF5-B554-4C49-969B-D22A0A83AB5B}" type="presOf" srcId="{2E796ACE-AACC-40AD-8299-2786F32343D7}" destId="{EDE9B556-6454-430D-8A34-129DE5EAD6C1}" srcOrd="0" destOrd="0" presId="urn:microsoft.com/office/officeart/2005/8/layout/hierarchy6"/>
    <dgm:cxn modelId="{CFB62B91-59FF-49F7-95CE-D45C28679012}" type="presOf" srcId="{1E0456A4-29DE-433A-A780-854714E2B6F2}" destId="{E71D47BD-9FD4-491A-AFDD-121D6C203C33}" srcOrd="0" destOrd="0" presId="urn:microsoft.com/office/officeart/2005/8/layout/hierarchy6"/>
    <dgm:cxn modelId="{120FAC5B-0425-4543-A091-86C7177A7548}" type="presOf" srcId="{AD70A880-DDEB-4F92-B65D-7B5134CB3D47}" destId="{72F19F70-2A58-4530-950D-F6934AD06BFB}" srcOrd="1" destOrd="0" presId="urn:microsoft.com/office/officeart/2005/8/layout/hierarchy6"/>
    <dgm:cxn modelId="{BDBA9FE7-9C7A-4C40-9583-CF858C0BBFC9}" type="presOf" srcId="{1E0456A4-29DE-433A-A780-854714E2B6F2}" destId="{5BD75FD1-5C89-41E4-A5CF-64593D0318FD}" srcOrd="1" destOrd="0" presId="urn:microsoft.com/office/officeart/2005/8/layout/hierarchy6"/>
    <dgm:cxn modelId="{B8731E84-24AB-40C9-9069-5529136C535A}" type="presOf" srcId="{F675B3E9-4913-4501-B7D4-1FF89206F61B}" destId="{08D6D582-1674-4ECA-B88B-79977370B524}" srcOrd="0" destOrd="0" presId="urn:microsoft.com/office/officeart/2005/8/layout/hierarchy6"/>
    <dgm:cxn modelId="{C2248500-1A84-4A19-B03C-51980C1A856F}" srcId="{F675B3E9-4913-4501-B7D4-1FF89206F61B}" destId="{DA841629-AD33-443D-BACB-308476A5BC57}" srcOrd="2" destOrd="0" parTransId="{1FCCD859-D99B-420F-8894-B4B6A425E40F}" sibTransId="{31B67AA3-79D7-4D15-A25B-D1698D05BD23}"/>
    <dgm:cxn modelId="{ACA0C00B-2F94-4C50-9CF6-574436795826}" type="presParOf" srcId="{08D6D582-1674-4ECA-B88B-79977370B524}" destId="{C5631A44-9AAD-431B-ADF9-F571E4ACD824}" srcOrd="0" destOrd="0" presId="urn:microsoft.com/office/officeart/2005/8/layout/hierarchy6"/>
    <dgm:cxn modelId="{A7B56057-BABB-44FF-8B9B-A613E671FA1F}" type="presParOf" srcId="{C5631A44-9AAD-431B-ADF9-F571E4ACD824}" destId="{65C44695-AB0B-4870-AAB4-A4D97A191FE6}" srcOrd="0" destOrd="0" presId="urn:microsoft.com/office/officeart/2005/8/layout/hierarchy6"/>
    <dgm:cxn modelId="{70CBCD3D-277D-4EED-BF19-1B2469E2403B}" type="presParOf" srcId="{C5631A44-9AAD-431B-ADF9-F571E4ACD824}" destId="{96431E94-1165-4FB9-8EA4-AC8323EB58EA}" srcOrd="1" destOrd="0" presId="urn:microsoft.com/office/officeart/2005/8/layout/hierarchy6"/>
    <dgm:cxn modelId="{88EAD67A-33DB-4E60-9157-EB1C271BBA92}" type="presParOf" srcId="{96431E94-1165-4FB9-8EA4-AC8323EB58EA}" destId="{052F2D18-B8BD-4843-9690-2F00ABB7A4FF}" srcOrd="0" destOrd="0" presId="urn:microsoft.com/office/officeart/2005/8/layout/hierarchy6"/>
    <dgm:cxn modelId="{0AB95420-4CEA-466D-8F60-E9A513A33608}" type="presParOf" srcId="{052F2D18-B8BD-4843-9690-2F00ABB7A4FF}" destId="{63150F22-7EDA-4F52-9DCC-0DF34A0EB734}" srcOrd="0" destOrd="0" presId="urn:microsoft.com/office/officeart/2005/8/layout/hierarchy6"/>
    <dgm:cxn modelId="{B02411E7-F1C4-47DC-9B64-37DECBFE9C40}" type="presParOf" srcId="{052F2D18-B8BD-4843-9690-2F00ABB7A4FF}" destId="{0D9CD4DB-1E3E-4518-A1E7-FBBA8F166567}" srcOrd="1" destOrd="0" presId="urn:microsoft.com/office/officeart/2005/8/layout/hierarchy6"/>
    <dgm:cxn modelId="{3A124043-1A44-407D-A895-AC97C64DEB19}" type="presParOf" srcId="{08D6D582-1674-4ECA-B88B-79977370B524}" destId="{4095DDFF-2834-4D6D-BC19-1D3DB768ACB0}" srcOrd="1" destOrd="0" presId="urn:microsoft.com/office/officeart/2005/8/layout/hierarchy6"/>
    <dgm:cxn modelId="{6088DEEA-B56E-4A19-A1D9-66E28BD50176}" type="presParOf" srcId="{4095DDFF-2834-4D6D-BC19-1D3DB768ACB0}" destId="{0526BE00-4575-4EA0-8E20-8028135DD4C6}" srcOrd="0" destOrd="0" presId="urn:microsoft.com/office/officeart/2005/8/layout/hierarchy6"/>
    <dgm:cxn modelId="{008E7D6A-08B6-4055-8375-57F26FC44DE7}" type="presParOf" srcId="{0526BE00-4575-4EA0-8E20-8028135DD4C6}" destId="{E71D47BD-9FD4-491A-AFDD-121D6C203C33}" srcOrd="0" destOrd="0" presId="urn:microsoft.com/office/officeart/2005/8/layout/hierarchy6"/>
    <dgm:cxn modelId="{038EF326-FAA4-4E1D-BF90-D614512A60F6}" type="presParOf" srcId="{0526BE00-4575-4EA0-8E20-8028135DD4C6}" destId="{5BD75FD1-5C89-41E4-A5CF-64593D0318FD}" srcOrd="1" destOrd="0" presId="urn:microsoft.com/office/officeart/2005/8/layout/hierarchy6"/>
    <dgm:cxn modelId="{29BF740A-AD92-4F11-82C8-E37DA2C6669B}" type="presParOf" srcId="{4095DDFF-2834-4D6D-BC19-1D3DB768ACB0}" destId="{46328E22-5242-4F43-A5FE-413F182CEB4E}" srcOrd="1" destOrd="0" presId="urn:microsoft.com/office/officeart/2005/8/layout/hierarchy6"/>
    <dgm:cxn modelId="{8B92B8B1-BBB4-49F6-A11E-97F2E7C522F9}" type="presParOf" srcId="{46328E22-5242-4F43-A5FE-413F182CEB4E}" destId="{6BF6999B-867D-44A6-97C2-5B6E5E4A5005}" srcOrd="0" destOrd="0" presId="urn:microsoft.com/office/officeart/2005/8/layout/hierarchy6"/>
    <dgm:cxn modelId="{C60C1CB3-3AB1-4790-BCA5-8334249B30D7}" type="presParOf" srcId="{4095DDFF-2834-4D6D-BC19-1D3DB768ACB0}" destId="{73F2FBF7-3737-45E9-9D45-F97B00FFCD67}" srcOrd="2" destOrd="0" presId="urn:microsoft.com/office/officeart/2005/8/layout/hierarchy6"/>
    <dgm:cxn modelId="{4C216607-449D-4C10-BD63-2F348FAD40DF}" type="presParOf" srcId="{73F2FBF7-3737-45E9-9D45-F97B00FFCD67}" destId="{96160E33-E0CB-4A50-A213-9A0C7713CDBB}" srcOrd="0" destOrd="0" presId="urn:microsoft.com/office/officeart/2005/8/layout/hierarchy6"/>
    <dgm:cxn modelId="{05B6981F-038C-4885-A55A-65F720314975}" type="presParOf" srcId="{73F2FBF7-3737-45E9-9D45-F97B00FFCD67}" destId="{231D92A7-A4F3-44A0-8023-A60A05AB53A7}" srcOrd="1" destOrd="0" presId="urn:microsoft.com/office/officeart/2005/8/layout/hierarchy6"/>
    <dgm:cxn modelId="{6DBD3D42-2FE4-4D2B-9359-DC50BBB65D71}" type="presParOf" srcId="{4095DDFF-2834-4D6D-BC19-1D3DB768ACB0}" destId="{85ADDD2A-7008-47F7-9610-BFF8EDE701F3}" srcOrd="3" destOrd="0" presId="urn:microsoft.com/office/officeart/2005/8/layout/hierarchy6"/>
    <dgm:cxn modelId="{B148E4B7-A555-4F22-A6E7-5BF279C2548E}" type="presParOf" srcId="{85ADDD2A-7008-47F7-9610-BFF8EDE701F3}" destId="{B0BA93D1-E4A4-4E3B-98D3-3B3BBA2FA346}" srcOrd="0" destOrd="0" presId="urn:microsoft.com/office/officeart/2005/8/layout/hierarchy6"/>
    <dgm:cxn modelId="{4BB4468F-1EE2-4E4E-B462-0D9F408F9924}" type="presParOf" srcId="{4095DDFF-2834-4D6D-BC19-1D3DB768ACB0}" destId="{8CFFE435-5B84-4A62-A3FE-CEA2FAC43500}" srcOrd="4" destOrd="0" presId="urn:microsoft.com/office/officeart/2005/8/layout/hierarchy6"/>
    <dgm:cxn modelId="{13C55CE4-323D-41E9-AA09-12B672F4D5A7}" type="presParOf" srcId="{8CFFE435-5B84-4A62-A3FE-CEA2FAC43500}" destId="{EDE9B556-6454-430D-8A34-129DE5EAD6C1}" srcOrd="0" destOrd="0" presId="urn:microsoft.com/office/officeart/2005/8/layout/hierarchy6"/>
    <dgm:cxn modelId="{41CA51DD-633B-4FA2-A7A7-70E33593874C}" type="presParOf" srcId="{8CFFE435-5B84-4A62-A3FE-CEA2FAC43500}" destId="{C217D213-4A91-4D7E-9C3E-AEF12F8316C8}" srcOrd="1" destOrd="0" presId="urn:microsoft.com/office/officeart/2005/8/layout/hierarchy6"/>
    <dgm:cxn modelId="{6E61A962-7F2B-4382-9E02-BCC3979CA182}" type="presParOf" srcId="{4095DDFF-2834-4D6D-BC19-1D3DB768ACB0}" destId="{F49FB68C-A30F-41FA-B0CF-40E504169CD8}" srcOrd="5" destOrd="0" presId="urn:microsoft.com/office/officeart/2005/8/layout/hierarchy6"/>
    <dgm:cxn modelId="{F7BAC7FF-2BE7-4572-AC0D-0A3C199F2FDB}" type="presParOf" srcId="{F49FB68C-A30F-41FA-B0CF-40E504169CD8}" destId="{FFD88A11-2D11-4CEA-BDF2-D6495394D85D}" srcOrd="0" destOrd="0" presId="urn:microsoft.com/office/officeart/2005/8/layout/hierarchy6"/>
    <dgm:cxn modelId="{B589219F-7D1D-4751-B3B8-97B34D37C9BF}" type="presParOf" srcId="{4095DDFF-2834-4D6D-BC19-1D3DB768ACB0}" destId="{F16205F5-C77B-4355-865A-FF7EB01B9942}" srcOrd="6" destOrd="0" presId="urn:microsoft.com/office/officeart/2005/8/layout/hierarchy6"/>
    <dgm:cxn modelId="{AB610EC9-4625-4322-8EA4-4EC76B2FA15B}" type="presParOf" srcId="{F16205F5-C77B-4355-865A-FF7EB01B9942}" destId="{C8E38731-25B3-4ABD-A88F-1EF0E3A74703}" srcOrd="0" destOrd="0" presId="urn:microsoft.com/office/officeart/2005/8/layout/hierarchy6"/>
    <dgm:cxn modelId="{60C5C848-0511-4E52-A75B-F916B2C9D0DA}" type="presParOf" srcId="{F16205F5-C77B-4355-865A-FF7EB01B9942}" destId="{72F19F70-2A58-4530-950D-F6934AD06BF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4E01E9-5FFF-4833-B018-6CC3E5A27A22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D9F102-AE0D-4766-83B5-A9692F486E3C}">
      <dgm:prSet/>
      <dgm:spPr/>
      <dgm:t>
        <a:bodyPr/>
        <a:lstStyle/>
        <a:p>
          <a:pPr rtl="0"/>
          <a:r>
            <a:rPr lang="ru-RU" dirty="0" smtClean="0"/>
            <a:t>Игра</a:t>
          </a:r>
          <a:endParaRPr lang="ru-RU" dirty="0"/>
        </a:p>
      </dgm:t>
    </dgm:pt>
    <dgm:pt modelId="{A61D8628-9FC2-4CC6-8036-17FA1DD1493C}" type="parTrans" cxnId="{FC1F30CB-210B-4023-8252-6A8239B51DC7}">
      <dgm:prSet/>
      <dgm:spPr/>
      <dgm:t>
        <a:bodyPr/>
        <a:lstStyle/>
        <a:p>
          <a:endParaRPr lang="ru-RU"/>
        </a:p>
      </dgm:t>
    </dgm:pt>
    <dgm:pt modelId="{E692592E-91C5-4D40-B008-2255206232F4}" type="sibTrans" cxnId="{FC1F30CB-210B-4023-8252-6A8239B51DC7}">
      <dgm:prSet/>
      <dgm:spPr/>
      <dgm:t>
        <a:bodyPr/>
        <a:lstStyle/>
        <a:p>
          <a:endParaRPr lang="ru-RU"/>
        </a:p>
      </dgm:t>
    </dgm:pt>
    <dgm:pt modelId="{F9C344DF-306F-4FEE-AC1A-45A103E6EF95}">
      <dgm:prSet/>
      <dgm:spPr/>
      <dgm:t>
        <a:bodyPr/>
        <a:lstStyle/>
        <a:p>
          <a:pPr rtl="0"/>
          <a:r>
            <a:rPr lang="ru-RU" dirty="0" smtClean="0"/>
            <a:t>Моделирование</a:t>
          </a:r>
          <a:endParaRPr lang="ru-RU" dirty="0"/>
        </a:p>
      </dgm:t>
    </dgm:pt>
    <dgm:pt modelId="{EF2D6F2D-5A6D-45C5-86C0-A080F74A23FF}" type="parTrans" cxnId="{EFCEE51A-9B8E-4943-A338-ED41610C0C92}">
      <dgm:prSet/>
      <dgm:spPr/>
      <dgm:t>
        <a:bodyPr/>
        <a:lstStyle/>
        <a:p>
          <a:endParaRPr lang="ru-RU"/>
        </a:p>
      </dgm:t>
    </dgm:pt>
    <dgm:pt modelId="{33D4EBF0-C002-4BC7-B09F-BA51DC166F97}" type="sibTrans" cxnId="{EFCEE51A-9B8E-4943-A338-ED41610C0C92}">
      <dgm:prSet/>
      <dgm:spPr/>
      <dgm:t>
        <a:bodyPr/>
        <a:lstStyle/>
        <a:p>
          <a:endParaRPr lang="ru-RU"/>
        </a:p>
      </dgm:t>
    </dgm:pt>
    <dgm:pt modelId="{779CA6BB-0F7A-425B-A78A-1842674D15A0}">
      <dgm:prSet/>
      <dgm:spPr/>
      <dgm:t>
        <a:bodyPr/>
        <a:lstStyle/>
        <a:p>
          <a:pPr rtl="0"/>
          <a:r>
            <a:rPr lang="ru-RU" dirty="0" smtClean="0"/>
            <a:t>Упражнения</a:t>
          </a:r>
          <a:endParaRPr lang="ru-RU" dirty="0"/>
        </a:p>
      </dgm:t>
    </dgm:pt>
    <dgm:pt modelId="{57C79F32-648E-430F-8284-A99E1860E907}" type="parTrans" cxnId="{7477EFF3-371B-4449-89C9-1D189F419011}">
      <dgm:prSet/>
      <dgm:spPr/>
      <dgm:t>
        <a:bodyPr/>
        <a:lstStyle/>
        <a:p>
          <a:endParaRPr lang="ru-RU"/>
        </a:p>
      </dgm:t>
    </dgm:pt>
    <dgm:pt modelId="{80016217-241A-4942-A259-A78AC05A6427}" type="sibTrans" cxnId="{7477EFF3-371B-4449-89C9-1D189F419011}">
      <dgm:prSet/>
      <dgm:spPr/>
      <dgm:t>
        <a:bodyPr/>
        <a:lstStyle/>
        <a:p>
          <a:endParaRPr lang="ru-RU"/>
        </a:p>
      </dgm:t>
    </dgm:pt>
    <dgm:pt modelId="{12CE0041-AA2B-444A-A916-6D66A0B8431F}">
      <dgm:prSet/>
      <dgm:spPr/>
      <dgm:t>
        <a:bodyPr/>
        <a:lstStyle/>
        <a:p>
          <a:pPr rtl="0"/>
          <a:r>
            <a:rPr lang="ru-RU" dirty="0" smtClean="0"/>
            <a:t>Экспериментирование</a:t>
          </a:r>
          <a:endParaRPr lang="ru-RU" dirty="0"/>
        </a:p>
      </dgm:t>
    </dgm:pt>
    <dgm:pt modelId="{89521402-5D50-4EC8-BBC6-67C68C9732C5}" type="parTrans" cxnId="{8306E047-692B-4768-B82A-E073741079CC}">
      <dgm:prSet/>
      <dgm:spPr/>
      <dgm:t>
        <a:bodyPr/>
        <a:lstStyle/>
        <a:p>
          <a:endParaRPr lang="ru-RU"/>
        </a:p>
      </dgm:t>
    </dgm:pt>
    <dgm:pt modelId="{AFD6FB67-DA65-482F-9C8C-409A301249C6}" type="sibTrans" cxnId="{8306E047-692B-4768-B82A-E073741079CC}">
      <dgm:prSet/>
      <dgm:spPr/>
      <dgm:t>
        <a:bodyPr/>
        <a:lstStyle/>
        <a:p>
          <a:endParaRPr lang="ru-RU"/>
        </a:p>
      </dgm:t>
    </dgm:pt>
    <dgm:pt modelId="{5A2D704C-2BE4-4C44-AC77-54D4EEF8164C}" type="pres">
      <dgm:prSet presAssocID="{C94E01E9-5FFF-4833-B018-6CC3E5A27A2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A32D3A-5A26-41E5-A39E-B1235F200B43}" type="pres">
      <dgm:prSet presAssocID="{10D9F102-AE0D-4766-83B5-A9692F486E3C}" presName="circle1" presStyleLbl="node1" presStyleIdx="0" presStyleCnt="4"/>
      <dgm:spPr/>
    </dgm:pt>
    <dgm:pt modelId="{0225B37F-D979-4B1E-9E1B-C40A335FBA4D}" type="pres">
      <dgm:prSet presAssocID="{10D9F102-AE0D-4766-83B5-A9692F486E3C}" presName="space" presStyleCnt="0"/>
      <dgm:spPr/>
    </dgm:pt>
    <dgm:pt modelId="{DF6CE483-77C5-4053-B781-57705AFECEB9}" type="pres">
      <dgm:prSet presAssocID="{10D9F102-AE0D-4766-83B5-A9692F486E3C}" presName="rect1" presStyleLbl="alignAcc1" presStyleIdx="0" presStyleCnt="4"/>
      <dgm:spPr/>
      <dgm:t>
        <a:bodyPr/>
        <a:lstStyle/>
        <a:p>
          <a:endParaRPr lang="ru-RU"/>
        </a:p>
      </dgm:t>
    </dgm:pt>
    <dgm:pt modelId="{9BC4BC98-FDA5-4771-A750-D78898064935}" type="pres">
      <dgm:prSet presAssocID="{779CA6BB-0F7A-425B-A78A-1842674D15A0}" presName="vertSpace2" presStyleLbl="node1" presStyleIdx="0" presStyleCnt="4"/>
      <dgm:spPr/>
    </dgm:pt>
    <dgm:pt modelId="{2D3E4A2E-45E8-4529-AD05-B3D0D8E8D7E6}" type="pres">
      <dgm:prSet presAssocID="{779CA6BB-0F7A-425B-A78A-1842674D15A0}" presName="circle2" presStyleLbl="node1" presStyleIdx="1" presStyleCnt="4"/>
      <dgm:spPr/>
    </dgm:pt>
    <dgm:pt modelId="{4E608178-C9DF-40C4-8432-F37BD42423CD}" type="pres">
      <dgm:prSet presAssocID="{779CA6BB-0F7A-425B-A78A-1842674D15A0}" presName="rect2" presStyleLbl="alignAcc1" presStyleIdx="1" presStyleCnt="4"/>
      <dgm:spPr/>
      <dgm:t>
        <a:bodyPr/>
        <a:lstStyle/>
        <a:p>
          <a:endParaRPr lang="ru-RU"/>
        </a:p>
      </dgm:t>
    </dgm:pt>
    <dgm:pt modelId="{96C1FD7B-2DC6-414F-8376-E80477677A34}" type="pres">
      <dgm:prSet presAssocID="{F9C344DF-306F-4FEE-AC1A-45A103E6EF95}" presName="vertSpace3" presStyleLbl="node1" presStyleIdx="1" presStyleCnt="4"/>
      <dgm:spPr/>
    </dgm:pt>
    <dgm:pt modelId="{C8382FE7-51B1-4BDD-B72B-D0834A565047}" type="pres">
      <dgm:prSet presAssocID="{F9C344DF-306F-4FEE-AC1A-45A103E6EF95}" presName="circle3" presStyleLbl="node1" presStyleIdx="2" presStyleCnt="4"/>
      <dgm:spPr/>
    </dgm:pt>
    <dgm:pt modelId="{8DF39E02-2050-4733-A5D5-D0ABEF8C5234}" type="pres">
      <dgm:prSet presAssocID="{F9C344DF-306F-4FEE-AC1A-45A103E6EF95}" presName="rect3" presStyleLbl="alignAcc1" presStyleIdx="2" presStyleCnt="4"/>
      <dgm:spPr/>
      <dgm:t>
        <a:bodyPr/>
        <a:lstStyle/>
        <a:p>
          <a:endParaRPr lang="ru-RU"/>
        </a:p>
      </dgm:t>
    </dgm:pt>
    <dgm:pt modelId="{3457963C-83D9-490C-858A-EEAE6FD78B69}" type="pres">
      <dgm:prSet presAssocID="{12CE0041-AA2B-444A-A916-6D66A0B8431F}" presName="vertSpace4" presStyleLbl="node1" presStyleIdx="2" presStyleCnt="4"/>
      <dgm:spPr/>
    </dgm:pt>
    <dgm:pt modelId="{81059208-FA29-4FF8-A576-554482797B16}" type="pres">
      <dgm:prSet presAssocID="{12CE0041-AA2B-444A-A916-6D66A0B8431F}" presName="circle4" presStyleLbl="node1" presStyleIdx="3" presStyleCnt="4"/>
      <dgm:spPr/>
    </dgm:pt>
    <dgm:pt modelId="{B81B5404-FE0D-4D90-B2F5-883B70E49DBC}" type="pres">
      <dgm:prSet presAssocID="{12CE0041-AA2B-444A-A916-6D66A0B8431F}" presName="rect4" presStyleLbl="alignAcc1" presStyleIdx="3" presStyleCnt="4"/>
      <dgm:spPr/>
      <dgm:t>
        <a:bodyPr/>
        <a:lstStyle/>
        <a:p>
          <a:endParaRPr lang="ru-RU"/>
        </a:p>
      </dgm:t>
    </dgm:pt>
    <dgm:pt modelId="{6CF16AFE-509A-40BC-9775-0F974580A8F9}" type="pres">
      <dgm:prSet presAssocID="{10D9F102-AE0D-4766-83B5-A9692F486E3C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9B705-6AF3-44A4-A192-38EAEB479EFD}" type="pres">
      <dgm:prSet presAssocID="{779CA6BB-0F7A-425B-A78A-1842674D15A0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E96AF-8CAA-4622-9FEC-4E4D18B28092}" type="pres">
      <dgm:prSet presAssocID="{F9C344DF-306F-4FEE-AC1A-45A103E6EF95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D6D2A-7D37-4FB3-816B-1F79F8AB318A}" type="pres">
      <dgm:prSet presAssocID="{12CE0041-AA2B-444A-A916-6D66A0B8431F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E50622-994C-4F2C-80DE-85B99D67FED5}" type="presOf" srcId="{F9C344DF-306F-4FEE-AC1A-45A103E6EF95}" destId="{8DF39E02-2050-4733-A5D5-D0ABEF8C5234}" srcOrd="0" destOrd="0" presId="urn:microsoft.com/office/officeart/2005/8/layout/target3"/>
    <dgm:cxn modelId="{67EC152E-4191-4B1B-9E9F-225854FCEC36}" type="presOf" srcId="{779CA6BB-0F7A-425B-A78A-1842674D15A0}" destId="{4E608178-C9DF-40C4-8432-F37BD42423CD}" srcOrd="0" destOrd="0" presId="urn:microsoft.com/office/officeart/2005/8/layout/target3"/>
    <dgm:cxn modelId="{8306E047-692B-4768-B82A-E073741079CC}" srcId="{C94E01E9-5FFF-4833-B018-6CC3E5A27A22}" destId="{12CE0041-AA2B-444A-A916-6D66A0B8431F}" srcOrd="3" destOrd="0" parTransId="{89521402-5D50-4EC8-BBC6-67C68C9732C5}" sibTransId="{AFD6FB67-DA65-482F-9C8C-409A301249C6}"/>
    <dgm:cxn modelId="{EFCEE51A-9B8E-4943-A338-ED41610C0C92}" srcId="{C94E01E9-5FFF-4833-B018-6CC3E5A27A22}" destId="{F9C344DF-306F-4FEE-AC1A-45A103E6EF95}" srcOrd="2" destOrd="0" parTransId="{EF2D6F2D-5A6D-45C5-86C0-A080F74A23FF}" sibTransId="{33D4EBF0-C002-4BC7-B09F-BA51DC166F97}"/>
    <dgm:cxn modelId="{A7AE5DA6-798D-406D-AB0F-E7DDBBDA4849}" type="presOf" srcId="{F9C344DF-306F-4FEE-AC1A-45A103E6EF95}" destId="{914E96AF-8CAA-4622-9FEC-4E4D18B28092}" srcOrd="1" destOrd="0" presId="urn:microsoft.com/office/officeart/2005/8/layout/target3"/>
    <dgm:cxn modelId="{2B8BDF59-E9AC-41B7-936E-C9469A261F25}" type="presOf" srcId="{12CE0041-AA2B-444A-A916-6D66A0B8431F}" destId="{31ED6D2A-7D37-4FB3-816B-1F79F8AB318A}" srcOrd="1" destOrd="0" presId="urn:microsoft.com/office/officeart/2005/8/layout/target3"/>
    <dgm:cxn modelId="{2E70905E-F21B-4F1F-A981-D67AC3127008}" type="presOf" srcId="{C94E01E9-5FFF-4833-B018-6CC3E5A27A22}" destId="{5A2D704C-2BE4-4C44-AC77-54D4EEF8164C}" srcOrd="0" destOrd="0" presId="urn:microsoft.com/office/officeart/2005/8/layout/target3"/>
    <dgm:cxn modelId="{FC1F30CB-210B-4023-8252-6A8239B51DC7}" srcId="{C94E01E9-5FFF-4833-B018-6CC3E5A27A22}" destId="{10D9F102-AE0D-4766-83B5-A9692F486E3C}" srcOrd="0" destOrd="0" parTransId="{A61D8628-9FC2-4CC6-8036-17FA1DD1493C}" sibTransId="{E692592E-91C5-4D40-B008-2255206232F4}"/>
    <dgm:cxn modelId="{5DF941FC-6591-4E7B-B898-069814E887B8}" type="presOf" srcId="{10D9F102-AE0D-4766-83B5-A9692F486E3C}" destId="{6CF16AFE-509A-40BC-9775-0F974580A8F9}" srcOrd="1" destOrd="0" presId="urn:microsoft.com/office/officeart/2005/8/layout/target3"/>
    <dgm:cxn modelId="{977F0DC4-5C54-4DBD-831B-DB3095CB3A2C}" type="presOf" srcId="{10D9F102-AE0D-4766-83B5-A9692F486E3C}" destId="{DF6CE483-77C5-4053-B781-57705AFECEB9}" srcOrd="0" destOrd="0" presId="urn:microsoft.com/office/officeart/2005/8/layout/target3"/>
    <dgm:cxn modelId="{7477EFF3-371B-4449-89C9-1D189F419011}" srcId="{C94E01E9-5FFF-4833-B018-6CC3E5A27A22}" destId="{779CA6BB-0F7A-425B-A78A-1842674D15A0}" srcOrd="1" destOrd="0" parTransId="{57C79F32-648E-430F-8284-A99E1860E907}" sibTransId="{80016217-241A-4942-A259-A78AC05A6427}"/>
    <dgm:cxn modelId="{BF3A6BE9-E720-4F51-90BC-7A5CB3ABA76A}" type="presOf" srcId="{12CE0041-AA2B-444A-A916-6D66A0B8431F}" destId="{B81B5404-FE0D-4D90-B2F5-883B70E49DBC}" srcOrd="0" destOrd="0" presId="urn:microsoft.com/office/officeart/2005/8/layout/target3"/>
    <dgm:cxn modelId="{32699CFB-65A8-4516-9FD0-2B77C25BB1FE}" type="presOf" srcId="{779CA6BB-0F7A-425B-A78A-1842674D15A0}" destId="{4CD9B705-6AF3-44A4-A192-38EAEB479EFD}" srcOrd="1" destOrd="0" presId="urn:microsoft.com/office/officeart/2005/8/layout/target3"/>
    <dgm:cxn modelId="{2A2FF775-1B37-45B4-A534-45FB71222986}" type="presParOf" srcId="{5A2D704C-2BE4-4C44-AC77-54D4EEF8164C}" destId="{60A32D3A-5A26-41E5-A39E-B1235F200B43}" srcOrd="0" destOrd="0" presId="urn:microsoft.com/office/officeart/2005/8/layout/target3"/>
    <dgm:cxn modelId="{E33D3F42-5BD6-44A1-9EC7-F782D4EFF740}" type="presParOf" srcId="{5A2D704C-2BE4-4C44-AC77-54D4EEF8164C}" destId="{0225B37F-D979-4B1E-9E1B-C40A335FBA4D}" srcOrd="1" destOrd="0" presId="urn:microsoft.com/office/officeart/2005/8/layout/target3"/>
    <dgm:cxn modelId="{888E3A81-0285-431C-B101-B4122E50E344}" type="presParOf" srcId="{5A2D704C-2BE4-4C44-AC77-54D4EEF8164C}" destId="{DF6CE483-77C5-4053-B781-57705AFECEB9}" srcOrd="2" destOrd="0" presId="urn:microsoft.com/office/officeart/2005/8/layout/target3"/>
    <dgm:cxn modelId="{51A3CCD5-A031-4503-9A32-258AD73156DF}" type="presParOf" srcId="{5A2D704C-2BE4-4C44-AC77-54D4EEF8164C}" destId="{9BC4BC98-FDA5-4771-A750-D78898064935}" srcOrd="3" destOrd="0" presId="urn:microsoft.com/office/officeart/2005/8/layout/target3"/>
    <dgm:cxn modelId="{D6CC2E07-D58B-4EAB-9C41-19A00011962C}" type="presParOf" srcId="{5A2D704C-2BE4-4C44-AC77-54D4EEF8164C}" destId="{2D3E4A2E-45E8-4529-AD05-B3D0D8E8D7E6}" srcOrd="4" destOrd="0" presId="urn:microsoft.com/office/officeart/2005/8/layout/target3"/>
    <dgm:cxn modelId="{1DD49770-9BEE-489C-89E9-1BC252244DCF}" type="presParOf" srcId="{5A2D704C-2BE4-4C44-AC77-54D4EEF8164C}" destId="{4E608178-C9DF-40C4-8432-F37BD42423CD}" srcOrd="5" destOrd="0" presId="urn:microsoft.com/office/officeart/2005/8/layout/target3"/>
    <dgm:cxn modelId="{538F48BA-CA88-47C6-B1EE-FE0CBC9FA17A}" type="presParOf" srcId="{5A2D704C-2BE4-4C44-AC77-54D4EEF8164C}" destId="{96C1FD7B-2DC6-414F-8376-E80477677A34}" srcOrd="6" destOrd="0" presId="urn:microsoft.com/office/officeart/2005/8/layout/target3"/>
    <dgm:cxn modelId="{283DB407-E6B8-4DBF-B7DB-254EF094A724}" type="presParOf" srcId="{5A2D704C-2BE4-4C44-AC77-54D4EEF8164C}" destId="{C8382FE7-51B1-4BDD-B72B-D0834A565047}" srcOrd="7" destOrd="0" presId="urn:microsoft.com/office/officeart/2005/8/layout/target3"/>
    <dgm:cxn modelId="{DA717B4B-8718-48F1-9914-F0742B08AD39}" type="presParOf" srcId="{5A2D704C-2BE4-4C44-AC77-54D4EEF8164C}" destId="{8DF39E02-2050-4733-A5D5-D0ABEF8C5234}" srcOrd="8" destOrd="0" presId="urn:microsoft.com/office/officeart/2005/8/layout/target3"/>
    <dgm:cxn modelId="{7FB1548D-D797-45B1-9379-69F2E2D0BE9D}" type="presParOf" srcId="{5A2D704C-2BE4-4C44-AC77-54D4EEF8164C}" destId="{3457963C-83D9-490C-858A-EEAE6FD78B69}" srcOrd="9" destOrd="0" presId="urn:microsoft.com/office/officeart/2005/8/layout/target3"/>
    <dgm:cxn modelId="{CEDD2B2D-20B2-4342-B0E1-77F548772F8B}" type="presParOf" srcId="{5A2D704C-2BE4-4C44-AC77-54D4EEF8164C}" destId="{81059208-FA29-4FF8-A576-554482797B16}" srcOrd="10" destOrd="0" presId="urn:microsoft.com/office/officeart/2005/8/layout/target3"/>
    <dgm:cxn modelId="{B8CD751D-3948-451B-BC7A-B4E36D6398E6}" type="presParOf" srcId="{5A2D704C-2BE4-4C44-AC77-54D4EEF8164C}" destId="{B81B5404-FE0D-4D90-B2F5-883B70E49DBC}" srcOrd="11" destOrd="0" presId="urn:microsoft.com/office/officeart/2005/8/layout/target3"/>
    <dgm:cxn modelId="{1FC5C080-8AA1-4C06-98E6-9530612D331A}" type="presParOf" srcId="{5A2D704C-2BE4-4C44-AC77-54D4EEF8164C}" destId="{6CF16AFE-509A-40BC-9775-0F974580A8F9}" srcOrd="12" destOrd="0" presId="urn:microsoft.com/office/officeart/2005/8/layout/target3"/>
    <dgm:cxn modelId="{0AFCFF39-41C4-4E76-AD4D-EF62B913B6E5}" type="presParOf" srcId="{5A2D704C-2BE4-4C44-AC77-54D4EEF8164C}" destId="{4CD9B705-6AF3-44A4-A192-38EAEB479EFD}" srcOrd="13" destOrd="0" presId="urn:microsoft.com/office/officeart/2005/8/layout/target3"/>
    <dgm:cxn modelId="{3F9D37C6-B433-4188-98D3-FB271F65BF38}" type="presParOf" srcId="{5A2D704C-2BE4-4C44-AC77-54D4EEF8164C}" destId="{914E96AF-8CAA-4622-9FEC-4E4D18B28092}" srcOrd="14" destOrd="0" presId="urn:microsoft.com/office/officeart/2005/8/layout/target3"/>
    <dgm:cxn modelId="{3B65A909-144C-4E10-9FE6-345107BE5778}" type="presParOf" srcId="{5A2D704C-2BE4-4C44-AC77-54D4EEF8164C}" destId="{31ED6D2A-7D37-4FB3-816B-1F79F8AB318A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D0F86F-909A-416C-A556-067FB05ABF44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99EAFCF-6BC0-427E-8B94-6AF05858E8E7}">
      <dgm:prSet phldrT="[Текст]"/>
      <dgm:spPr/>
      <dgm:t>
        <a:bodyPr/>
        <a:lstStyle/>
        <a:p>
          <a:r>
            <a:rPr lang="ru-RU" dirty="0" smtClean="0"/>
            <a:t>Систематическое проведение занятий</a:t>
          </a:r>
        </a:p>
      </dgm:t>
    </dgm:pt>
    <dgm:pt modelId="{0C2672A0-E09D-4C9E-BF67-FFAB8F45F04B}" type="parTrans" cxnId="{D8A2E717-63B6-45A6-9A83-F7C9F275F4A9}">
      <dgm:prSet/>
      <dgm:spPr/>
      <dgm:t>
        <a:bodyPr/>
        <a:lstStyle/>
        <a:p>
          <a:endParaRPr lang="ru-RU"/>
        </a:p>
      </dgm:t>
    </dgm:pt>
    <dgm:pt modelId="{ABC2A260-D589-4BBA-8D43-F4E5BF639689}" type="sibTrans" cxnId="{D8A2E717-63B6-45A6-9A83-F7C9F275F4A9}">
      <dgm:prSet/>
      <dgm:spPr/>
      <dgm:t>
        <a:bodyPr/>
        <a:lstStyle/>
        <a:p>
          <a:endParaRPr lang="ru-RU"/>
        </a:p>
      </dgm:t>
    </dgm:pt>
    <dgm:pt modelId="{A6D125CD-71DD-4BEC-A5A8-E290D86BB079}">
      <dgm:prSet phldrT="[Текст]"/>
      <dgm:spPr/>
      <dgm:t>
        <a:bodyPr/>
        <a:lstStyle/>
        <a:p>
          <a:r>
            <a:rPr lang="ru-RU" dirty="0" smtClean="0"/>
            <a:t>Создание условий для самостоятельной деятельности детей</a:t>
          </a:r>
          <a:endParaRPr lang="ru-RU" dirty="0"/>
        </a:p>
      </dgm:t>
    </dgm:pt>
    <dgm:pt modelId="{C490FF09-B676-493D-8A65-5EF6BFB3994B}" type="parTrans" cxnId="{A1935446-1F1E-4347-A55D-AB1BE9E63E6E}">
      <dgm:prSet/>
      <dgm:spPr/>
      <dgm:t>
        <a:bodyPr/>
        <a:lstStyle/>
        <a:p>
          <a:endParaRPr lang="ru-RU"/>
        </a:p>
      </dgm:t>
    </dgm:pt>
    <dgm:pt modelId="{33AF16FB-E9A1-4962-ABA8-45268B8DEB90}" type="sibTrans" cxnId="{A1935446-1F1E-4347-A55D-AB1BE9E63E6E}">
      <dgm:prSet/>
      <dgm:spPr/>
      <dgm:t>
        <a:bodyPr/>
        <a:lstStyle/>
        <a:p>
          <a:endParaRPr lang="ru-RU"/>
        </a:p>
      </dgm:t>
    </dgm:pt>
    <dgm:pt modelId="{32D98589-0BB5-4C21-A8BA-BB55C0EC8B26}">
      <dgm:prSet phldrT="[Текст]"/>
      <dgm:spPr/>
      <dgm:t>
        <a:bodyPr/>
        <a:lstStyle/>
        <a:p>
          <a:r>
            <a:rPr lang="ru-RU" dirty="0" smtClean="0"/>
            <a:t>Взаимодействие  педагога с семьей</a:t>
          </a:r>
          <a:endParaRPr lang="ru-RU" dirty="0"/>
        </a:p>
      </dgm:t>
    </dgm:pt>
    <dgm:pt modelId="{8ABD7602-BFA0-425C-9910-6C73D2E12996}" type="parTrans" cxnId="{C8141D4A-46AF-4CFB-9347-57785AF0A614}">
      <dgm:prSet/>
      <dgm:spPr/>
      <dgm:t>
        <a:bodyPr/>
        <a:lstStyle/>
        <a:p>
          <a:endParaRPr lang="ru-RU"/>
        </a:p>
      </dgm:t>
    </dgm:pt>
    <dgm:pt modelId="{0359964A-4297-4346-B34D-BB2B41CCE8D0}" type="sibTrans" cxnId="{C8141D4A-46AF-4CFB-9347-57785AF0A614}">
      <dgm:prSet/>
      <dgm:spPr/>
      <dgm:t>
        <a:bodyPr/>
        <a:lstStyle/>
        <a:p>
          <a:endParaRPr lang="ru-RU"/>
        </a:p>
      </dgm:t>
    </dgm:pt>
    <dgm:pt modelId="{0D3B54F2-29AA-471F-A6ED-F622FFC595C0}" type="pres">
      <dgm:prSet presAssocID="{AAD0F86F-909A-416C-A556-067FB05ABF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78C23A-7BE2-49C9-B6CC-61CEE73533F7}" type="pres">
      <dgm:prSet presAssocID="{199EAFCF-6BC0-427E-8B94-6AF05858E8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03CDB-FF5E-45D8-8985-176CC517635C}" type="pres">
      <dgm:prSet presAssocID="{ABC2A260-D589-4BBA-8D43-F4E5BF639689}" presName="sibTrans" presStyleCnt="0"/>
      <dgm:spPr/>
    </dgm:pt>
    <dgm:pt modelId="{43B43C9A-27E6-4ED8-8E8F-7C13838E1554}" type="pres">
      <dgm:prSet presAssocID="{A6D125CD-71DD-4BEC-A5A8-E290D86BB0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4B853-924E-465A-8AE4-AD33965FFD8A}" type="pres">
      <dgm:prSet presAssocID="{33AF16FB-E9A1-4962-ABA8-45268B8DEB90}" presName="sibTrans" presStyleCnt="0"/>
      <dgm:spPr/>
    </dgm:pt>
    <dgm:pt modelId="{897390CD-DA8A-448D-977B-D47457DA4B74}" type="pres">
      <dgm:prSet presAssocID="{32D98589-0BB5-4C21-A8BA-BB55C0EC8B2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891175-EAB5-4F3E-8483-4BD98EAC3056}" type="presOf" srcId="{32D98589-0BB5-4C21-A8BA-BB55C0EC8B26}" destId="{897390CD-DA8A-448D-977B-D47457DA4B74}" srcOrd="0" destOrd="0" presId="urn:microsoft.com/office/officeart/2005/8/layout/hList6"/>
    <dgm:cxn modelId="{D8A2E717-63B6-45A6-9A83-F7C9F275F4A9}" srcId="{AAD0F86F-909A-416C-A556-067FB05ABF44}" destId="{199EAFCF-6BC0-427E-8B94-6AF05858E8E7}" srcOrd="0" destOrd="0" parTransId="{0C2672A0-E09D-4C9E-BF67-FFAB8F45F04B}" sibTransId="{ABC2A260-D589-4BBA-8D43-F4E5BF639689}"/>
    <dgm:cxn modelId="{68534F92-F106-4EF6-A82B-69430BFBFBBC}" type="presOf" srcId="{AAD0F86F-909A-416C-A556-067FB05ABF44}" destId="{0D3B54F2-29AA-471F-A6ED-F622FFC595C0}" srcOrd="0" destOrd="0" presId="urn:microsoft.com/office/officeart/2005/8/layout/hList6"/>
    <dgm:cxn modelId="{02AE7D6B-0968-4219-9DF4-84AFD008164E}" type="presOf" srcId="{199EAFCF-6BC0-427E-8B94-6AF05858E8E7}" destId="{2778C23A-7BE2-49C9-B6CC-61CEE73533F7}" srcOrd="0" destOrd="0" presId="urn:microsoft.com/office/officeart/2005/8/layout/hList6"/>
    <dgm:cxn modelId="{91B6B78D-C773-416D-92D7-1494CD66929E}" type="presOf" srcId="{A6D125CD-71DD-4BEC-A5A8-E290D86BB079}" destId="{43B43C9A-27E6-4ED8-8E8F-7C13838E1554}" srcOrd="0" destOrd="0" presId="urn:microsoft.com/office/officeart/2005/8/layout/hList6"/>
    <dgm:cxn modelId="{A1935446-1F1E-4347-A55D-AB1BE9E63E6E}" srcId="{AAD0F86F-909A-416C-A556-067FB05ABF44}" destId="{A6D125CD-71DD-4BEC-A5A8-E290D86BB079}" srcOrd="1" destOrd="0" parTransId="{C490FF09-B676-493D-8A65-5EF6BFB3994B}" sibTransId="{33AF16FB-E9A1-4962-ABA8-45268B8DEB90}"/>
    <dgm:cxn modelId="{C8141D4A-46AF-4CFB-9347-57785AF0A614}" srcId="{AAD0F86F-909A-416C-A556-067FB05ABF44}" destId="{32D98589-0BB5-4C21-A8BA-BB55C0EC8B26}" srcOrd="2" destOrd="0" parTransId="{8ABD7602-BFA0-425C-9910-6C73D2E12996}" sibTransId="{0359964A-4297-4346-B34D-BB2B41CCE8D0}"/>
    <dgm:cxn modelId="{D0231B5F-E290-49DD-AA1C-6634CBF4E774}" type="presParOf" srcId="{0D3B54F2-29AA-471F-A6ED-F622FFC595C0}" destId="{2778C23A-7BE2-49C9-B6CC-61CEE73533F7}" srcOrd="0" destOrd="0" presId="urn:microsoft.com/office/officeart/2005/8/layout/hList6"/>
    <dgm:cxn modelId="{E71453EA-963C-4944-A4C1-BA6E9E3BEC3F}" type="presParOf" srcId="{0D3B54F2-29AA-471F-A6ED-F622FFC595C0}" destId="{3F303CDB-FF5E-45D8-8985-176CC517635C}" srcOrd="1" destOrd="0" presId="urn:microsoft.com/office/officeart/2005/8/layout/hList6"/>
    <dgm:cxn modelId="{F4F8176F-AC18-44E9-A321-116D90A4C2D0}" type="presParOf" srcId="{0D3B54F2-29AA-471F-A6ED-F622FFC595C0}" destId="{43B43C9A-27E6-4ED8-8E8F-7C13838E1554}" srcOrd="2" destOrd="0" presId="urn:microsoft.com/office/officeart/2005/8/layout/hList6"/>
    <dgm:cxn modelId="{96766267-A82B-4498-A614-F8D90A29D7B7}" type="presParOf" srcId="{0D3B54F2-29AA-471F-A6ED-F622FFC595C0}" destId="{5494B853-924E-465A-8AE4-AD33965FFD8A}" srcOrd="3" destOrd="0" presId="urn:microsoft.com/office/officeart/2005/8/layout/hList6"/>
    <dgm:cxn modelId="{4EC7D7BC-7A4A-4ACC-B21D-72B44EFD3C12}" type="presParOf" srcId="{0D3B54F2-29AA-471F-A6ED-F622FFC595C0}" destId="{897390CD-DA8A-448D-977B-D47457DA4B7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CD0E24-AC47-452A-9CC4-2CB2E7DD245B}">
      <dsp:nvSpPr>
        <dsp:cNvPr id="0" name=""/>
        <dsp:cNvSpPr/>
      </dsp:nvSpPr>
      <dsp:spPr>
        <a:xfrm>
          <a:off x="0" y="8365"/>
          <a:ext cx="8534400" cy="66338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Основные цели и задачи:</a:t>
          </a:r>
          <a:endParaRPr lang="ru-RU" sz="2700" kern="1200" dirty="0"/>
        </a:p>
      </dsp:txBody>
      <dsp:txXfrm>
        <a:off x="0" y="8365"/>
        <a:ext cx="8534400" cy="6633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18D0C3-D354-4344-93F2-E2A8B013A3B7}">
      <dsp:nvSpPr>
        <dsp:cNvPr id="0" name=""/>
        <dsp:cNvSpPr/>
      </dsp:nvSpPr>
      <dsp:spPr>
        <a:xfrm rot="5400000">
          <a:off x="-419911" y="0"/>
          <a:ext cx="6408712" cy="640871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0B7EC-8E83-43D0-B77C-93C92D531A19}">
      <dsp:nvSpPr>
        <dsp:cNvPr id="0" name=""/>
        <dsp:cNvSpPr/>
      </dsp:nvSpPr>
      <dsp:spPr>
        <a:xfrm>
          <a:off x="2808313" y="360040"/>
          <a:ext cx="4165662" cy="4831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ФОРМЫ</a:t>
          </a:r>
          <a:endParaRPr lang="ru-RU" sz="4400" kern="1200" dirty="0"/>
        </a:p>
      </dsp:txBody>
      <dsp:txXfrm>
        <a:off x="2808313" y="360040"/>
        <a:ext cx="4165662" cy="483156"/>
      </dsp:txXfrm>
    </dsp:sp>
    <dsp:sp modelId="{A216C55B-2C4C-4023-A603-58093A81EE01}">
      <dsp:nvSpPr>
        <dsp:cNvPr id="0" name=""/>
        <dsp:cNvSpPr/>
      </dsp:nvSpPr>
      <dsp:spPr>
        <a:xfrm>
          <a:off x="298418" y="1185098"/>
          <a:ext cx="8153285" cy="5941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Игра</a:t>
          </a:r>
          <a:endParaRPr lang="ru-RU" sz="2800" kern="1200" dirty="0"/>
        </a:p>
      </dsp:txBody>
      <dsp:txXfrm>
        <a:off x="298418" y="1185098"/>
        <a:ext cx="8153285" cy="594186"/>
      </dsp:txXfrm>
    </dsp:sp>
    <dsp:sp modelId="{4DEC5AB6-23B4-4D6D-9480-F62C155D94E6}">
      <dsp:nvSpPr>
        <dsp:cNvPr id="0" name=""/>
        <dsp:cNvSpPr/>
      </dsp:nvSpPr>
      <dsp:spPr>
        <a:xfrm>
          <a:off x="288025" y="1839679"/>
          <a:ext cx="8174071" cy="5941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Организованная образовательная деятельность  </a:t>
          </a:r>
          <a:endParaRPr lang="ru-RU" sz="2800" kern="1200" dirty="0"/>
        </a:p>
      </dsp:txBody>
      <dsp:txXfrm>
        <a:off x="288025" y="1839679"/>
        <a:ext cx="8174071" cy="594186"/>
      </dsp:txXfrm>
    </dsp:sp>
    <dsp:sp modelId="{D93A39EC-5DEE-46DE-B7B3-3AFB86E2F33E}">
      <dsp:nvSpPr>
        <dsp:cNvPr id="0" name=""/>
        <dsp:cNvSpPr/>
      </dsp:nvSpPr>
      <dsp:spPr>
        <a:xfrm>
          <a:off x="298418" y="2494260"/>
          <a:ext cx="8153285" cy="5941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Проектная (исследовательская) деятельность</a:t>
          </a:r>
          <a:endParaRPr lang="ru-RU" sz="2800" kern="1200" dirty="0"/>
        </a:p>
      </dsp:txBody>
      <dsp:txXfrm>
        <a:off x="298418" y="2494260"/>
        <a:ext cx="8153285" cy="594186"/>
      </dsp:txXfrm>
    </dsp:sp>
    <dsp:sp modelId="{702B372B-BE56-459B-A8F5-AF31C345A35C}">
      <dsp:nvSpPr>
        <dsp:cNvPr id="0" name=""/>
        <dsp:cNvSpPr/>
      </dsp:nvSpPr>
      <dsp:spPr>
        <a:xfrm>
          <a:off x="298418" y="3148841"/>
          <a:ext cx="8153285" cy="5941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Режимные моменты</a:t>
          </a:r>
          <a:endParaRPr lang="ru-RU" sz="2800" kern="1200" dirty="0"/>
        </a:p>
      </dsp:txBody>
      <dsp:txXfrm>
        <a:off x="298418" y="3148841"/>
        <a:ext cx="8153285" cy="594186"/>
      </dsp:txXfrm>
    </dsp:sp>
    <dsp:sp modelId="{FD3000C5-F863-499F-94A6-F1F7BB2458F0}">
      <dsp:nvSpPr>
        <dsp:cNvPr id="0" name=""/>
        <dsp:cNvSpPr/>
      </dsp:nvSpPr>
      <dsp:spPr>
        <a:xfrm>
          <a:off x="298418" y="3803422"/>
          <a:ext cx="8153285" cy="5941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Развивающая предметно-пространственная среда</a:t>
          </a:r>
          <a:endParaRPr lang="ru-RU" sz="2400" kern="1200" dirty="0"/>
        </a:p>
      </dsp:txBody>
      <dsp:txXfrm>
        <a:off x="298418" y="3803422"/>
        <a:ext cx="8153285" cy="594186"/>
      </dsp:txXfrm>
    </dsp:sp>
    <dsp:sp modelId="{826D6D6A-C7E1-454C-A33C-CA8E53FFD420}">
      <dsp:nvSpPr>
        <dsp:cNvPr id="0" name=""/>
        <dsp:cNvSpPr/>
      </dsp:nvSpPr>
      <dsp:spPr>
        <a:xfrm>
          <a:off x="298418" y="4458002"/>
          <a:ext cx="8153285" cy="5941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Индивидуальная работа (групповая, подгрупповая)</a:t>
          </a:r>
          <a:endParaRPr lang="ru-RU" sz="2400" kern="1200" dirty="0"/>
        </a:p>
      </dsp:txBody>
      <dsp:txXfrm>
        <a:off x="298418" y="4458002"/>
        <a:ext cx="8153285" cy="594186"/>
      </dsp:txXfrm>
    </dsp:sp>
    <dsp:sp modelId="{9B551A38-BA58-4AF6-B4C8-2DA16AD5D4C5}">
      <dsp:nvSpPr>
        <dsp:cNvPr id="0" name=""/>
        <dsp:cNvSpPr/>
      </dsp:nvSpPr>
      <dsp:spPr>
        <a:xfrm>
          <a:off x="298418" y="5112583"/>
          <a:ext cx="8153285" cy="5941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Досуговая</a:t>
          </a:r>
          <a:r>
            <a:rPr lang="ru-RU" sz="2400" kern="1200" dirty="0" smtClean="0"/>
            <a:t> деятельность</a:t>
          </a:r>
          <a:endParaRPr lang="ru-RU" sz="2400" kern="1200" dirty="0"/>
        </a:p>
      </dsp:txBody>
      <dsp:txXfrm>
        <a:off x="298418" y="5112583"/>
        <a:ext cx="8153285" cy="59418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E38731-25B3-4ABD-A88F-1EF0E3A74703}">
      <dsp:nvSpPr>
        <dsp:cNvPr id="0" name=""/>
        <dsp:cNvSpPr/>
      </dsp:nvSpPr>
      <dsp:spPr>
        <a:xfrm>
          <a:off x="0" y="1257824"/>
          <a:ext cx="8784976" cy="3990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Словесные</a:t>
          </a:r>
          <a:endParaRPr lang="ru-RU" sz="2800" kern="1200" dirty="0"/>
        </a:p>
      </dsp:txBody>
      <dsp:txXfrm>
        <a:off x="0" y="1257824"/>
        <a:ext cx="2635492" cy="399008"/>
      </dsp:txXfrm>
    </dsp:sp>
    <dsp:sp modelId="{EDE9B556-6454-430D-8A34-129DE5EAD6C1}">
      <dsp:nvSpPr>
        <dsp:cNvPr id="0" name=""/>
        <dsp:cNvSpPr/>
      </dsp:nvSpPr>
      <dsp:spPr>
        <a:xfrm>
          <a:off x="0" y="838333"/>
          <a:ext cx="8784976" cy="3990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Игровые</a:t>
          </a:r>
          <a:endParaRPr lang="ru-RU" sz="2800" kern="1200" dirty="0"/>
        </a:p>
      </dsp:txBody>
      <dsp:txXfrm>
        <a:off x="0" y="838333"/>
        <a:ext cx="2635492" cy="399008"/>
      </dsp:txXfrm>
    </dsp:sp>
    <dsp:sp modelId="{96160E33-E0CB-4A50-A213-9A0C7713CDBB}">
      <dsp:nvSpPr>
        <dsp:cNvPr id="0" name=""/>
        <dsp:cNvSpPr/>
      </dsp:nvSpPr>
      <dsp:spPr>
        <a:xfrm>
          <a:off x="0" y="418842"/>
          <a:ext cx="8784976" cy="3990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Наглядные</a:t>
          </a:r>
          <a:endParaRPr lang="ru-RU" sz="2800" kern="1200" dirty="0"/>
        </a:p>
      </dsp:txBody>
      <dsp:txXfrm>
        <a:off x="0" y="418842"/>
        <a:ext cx="2635492" cy="399008"/>
      </dsp:txXfrm>
    </dsp:sp>
    <dsp:sp modelId="{E71D47BD-9FD4-491A-AFDD-121D6C203C33}">
      <dsp:nvSpPr>
        <dsp:cNvPr id="0" name=""/>
        <dsp:cNvSpPr/>
      </dsp:nvSpPr>
      <dsp:spPr>
        <a:xfrm>
          <a:off x="0" y="-649"/>
          <a:ext cx="8784976" cy="3990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Практические</a:t>
          </a:r>
          <a:endParaRPr lang="ru-RU" sz="2800" kern="1200" dirty="0"/>
        </a:p>
      </dsp:txBody>
      <dsp:txXfrm>
        <a:off x="0" y="-649"/>
        <a:ext cx="2635492" cy="399008"/>
      </dsp:txXfrm>
    </dsp:sp>
    <dsp:sp modelId="{63150F22-7EDA-4F52-9DCC-0DF34A0EB734}">
      <dsp:nvSpPr>
        <dsp:cNvPr id="0" name=""/>
        <dsp:cNvSpPr/>
      </dsp:nvSpPr>
      <dsp:spPr>
        <a:xfrm>
          <a:off x="4086193" y="9592"/>
          <a:ext cx="3072382" cy="16126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Методы формирования элементарных математических представлений</a:t>
          </a:r>
          <a:endParaRPr lang="ru-RU" sz="2300" kern="1200" dirty="0"/>
        </a:p>
      </dsp:txBody>
      <dsp:txXfrm>
        <a:off x="4086193" y="9592"/>
        <a:ext cx="3072382" cy="161263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A32D3A-5A26-41E5-A39E-B1235F200B43}">
      <dsp:nvSpPr>
        <dsp:cNvPr id="0" name=""/>
        <dsp:cNvSpPr/>
      </dsp:nvSpPr>
      <dsp:spPr>
        <a:xfrm>
          <a:off x="0" y="0"/>
          <a:ext cx="4572000" cy="4572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CE483-77C5-4053-B781-57705AFECEB9}">
      <dsp:nvSpPr>
        <dsp:cNvPr id="0" name=""/>
        <dsp:cNvSpPr/>
      </dsp:nvSpPr>
      <dsp:spPr>
        <a:xfrm>
          <a:off x="2286000" y="0"/>
          <a:ext cx="6217920" cy="457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Игра</a:t>
          </a:r>
          <a:endParaRPr lang="ru-RU" sz="4300" kern="1200" dirty="0"/>
        </a:p>
      </dsp:txBody>
      <dsp:txXfrm>
        <a:off x="2286000" y="0"/>
        <a:ext cx="6217920" cy="971549"/>
      </dsp:txXfrm>
    </dsp:sp>
    <dsp:sp modelId="{2D3E4A2E-45E8-4529-AD05-B3D0D8E8D7E6}">
      <dsp:nvSpPr>
        <dsp:cNvPr id="0" name=""/>
        <dsp:cNvSpPr/>
      </dsp:nvSpPr>
      <dsp:spPr>
        <a:xfrm>
          <a:off x="600074" y="971549"/>
          <a:ext cx="3371850" cy="337185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08178-C9DF-40C4-8432-F37BD42423CD}">
      <dsp:nvSpPr>
        <dsp:cNvPr id="0" name=""/>
        <dsp:cNvSpPr/>
      </dsp:nvSpPr>
      <dsp:spPr>
        <a:xfrm>
          <a:off x="2286000" y="971549"/>
          <a:ext cx="6217920" cy="337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Упражнения</a:t>
          </a:r>
          <a:endParaRPr lang="ru-RU" sz="4300" kern="1200" dirty="0"/>
        </a:p>
      </dsp:txBody>
      <dsp:txXfrm>
        <a:off x="2286000" y="971549"/>
        <a:ext cx="6217920" cy="971550"/>
      </dsp:txXfrm>
    </dsp:sp>
    <dsp:sp modelId="{C8382FE7-51B1-4BDD-B72B-D0834A565047}">
      <dsp:nvSpPr>
        <dsp:cNvPr id="0" name=""/>
        <dsp:cNvSpPr/>
      </dsp:nvSpPr>
      <dsp:spPr>
        <a:xfrm>
          <a:off x="1200150" y="1943100"/>
          <a:ext cx="2171700" cy="21717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39E02-2050-4733-A5D5-D0ABEF8C5234}">
      <dsp:nvSpPr>
        <dsp:cNvPr id="0" name=""/>
        <dsp:cNvSpPr/>
      </dsp:nvSpPr>
      <dsp:spPr>
        <a:xfrm>
          <a:off x="2286000" y="1943100"/>
          <a:ext cx="6217920" cy="217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Моделирование</a:t>
          </a:r>
          <a:endParaRPr lang="ru-RU" sz="4300" kern="1200" dirty="0"/>
        </a:p>
      </dsp:txBody>
      <dsp:txXfrm>
        <a:off x="2286000" y="1943100"/>
        <a:ext cx="6217920" cy="971550"/>
      </dsp:txXfrm>
    </dsp:sp>
    <dsp:sp modelId="{81059208-FA29-4FF8-A576-554482797B16}">
      <dsp:nvSpPr>
        <dsp:cNvPr id="0" name=""/>
        <dsp:cNvSpPr/>
      </dsp:nvSpPr>
      <dsp:spPr>
        <a:xfrm>
          <a:off x="1800225" y="2914650"/>
          <a:ext cx="971549" cy="97154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B5404-FE0D-4D90-B2F5-883B70E49DBC}">
      <dsp:nvSpPr>
        <dsp:cNvPr id="0" name=""/>
        <dsp:cNvSpPr/>
      </dsp:nvSpPr>
      <dsp:spPr>
        <a:xfrm>
          <a:off x="2286000" y="2914650"/>
          <a:ext cx="6217920" cy="971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Экспериментирование</a:t>
          </a:r>
          <a:endParaRPr lang="ru-RU" sz="4300" kern="1200" dirty="0"/>
        </a:p>
      </dsp:txBody>
      <dsp:txXfrm>
        <a:off x="2286000" y="2914650"/>
        <a:ext cx="6217920" cy="97154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78C23A-7BE2-49C9-B6CC-61CEE73533F7}">
      <dsp:nvSpPr>
        <dsp:cNvPr id="0" name=""/>
        <dsp:cNvSpPr/>
      </dsp:nvSpPr>
      <dsp:spPr>
        <a:xfrm rot="16200000">
          <a:off x="-935412" y="936450"/>
          <a:ext cx="4572000" cy="269909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4393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Систематическое проведение занятий</a:t>
          </a:r>
        </a:p>
      </dsp:txBody>
      <dsp:txXfrm rot="16200000">
        <a:off x="-935412" y="936450"/>
        <a:ext cx="4572000" cy="2699098"/>
      </dsp:txXfrm>
    </dsp:sp>
    <dsp:sp modelId="{43B43C9A-27E6-4ED8-8E8F-7C13838E1554}">
      <dsp:nvSpPr>
        <dsp:cNvPr id="0" name=""/>
        <dsp:cNvSpPr/>
      </dsp:nvSpPr>
      <dsp:spPr>
        <a:xfrm rot="16200000">
          <a:off x="1966119" y="936450"/>
          <a:ext cx="4572000" cy="2699098"/>
        </a:xfrm>
        <a:prstGeom prst="flowChartManualOperation">
          <a:avLst/>
        </a:prstGeom>
        <a:solidFill>
          <a:schemeClr val="accent2">
            <a:hueOff val="3864684"/>
            <a:satOff val="-41326"/>
            <a:lumOff val="10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4393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Создание условий для самостоятельной деятельности детей</a:t>
          </a:r>
          <a:endParaRPr lang="ru-RU" sz="2600" kern="1200" dirty="0"/>
        </a:p>
      </dsp:txBody>
      <dsp:txXfrm rot="16200000">
        <a:off x="1966119" y="936450"/>
        <a:ext cx="4572000" cy="2699098"/>
      </dsp:txXfrm>
    </dsp:sp>
    <dsp:sp modelId="{897390CD-DA8A-448D-977B-D47457DA4B74}">
      <dsp:nvSpPr>
        <dsp:cNvPr id="0" name=""/>
        <dsp:cNvSpPr/>
      </dsp:nvSpPr>
      <dsp:spPr>
        <a:xfrm rot="16200000">
          <a:off x="4867650" y="936450"/>
          <a:ext cx="4572000" cy="2699098"/>
        </a:xfrm>
        <a:prstGeom prst="flowChartManualOperation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4393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Взаимодействие  педагога с семьей</a:t>
          </a:r>
          <a:endParaRPr lang="ru-RU" sz="2600" kern="1200" dirty="0"/>
        </a:p>
      </dsp:txBody>
      <dsp:txXfrm rot="16200000">
        <a:off x="4867650" y="936450"/>
        <a:ext cx="4572000" cy="2699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2014-2015 учебный год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87A01-FED6-4865-815F-2E2983A50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2014-2015 учебный год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1E144-7D98-4CF1-95C4-A76BA0DAD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Формирование элементарных математических представлений</a:t>
            </a:r>
            <a:r>
              <a:rPr lang="ru-RU" b="1" baseline="0" dirty="0" smtClean="0"/>
              <a:t> является составляющей ОО «Познавательное развитие»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1E144-7D98-4CF1-95C4-A76BA0DADFBD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2014-2015 учебный год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1E144-7D98-4CF1-95C4-A76BA0DADFBD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2014-2015 учебный год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1E144-7D98-4CF1-95C4-A76BA0DADFBD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2014-2015 учебный год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1E144-7D98-4CF1-95C4-A76BA0DADFBD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2014-2015 учебный год</a:t>
            </a: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Задачи педагога на этапе завершения дошкольного детства по ФЭМП следующие: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1E144-7D98-4CF1-95C4-A76BA0DADFBD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2014-2015 учебный год</a:t>
            </a:r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7 годам ребенок</a:t>
            </a:r>
            <a:r>
              <a:rPr lang="ru-RU" baseline="0" dirty="0" smtClean="0"/>
              <a:t> ………………………………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1E144-7D98-4CF1-95C4-A76BA0DADFBD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2014-2015 учебный год</a:t>
            </a:r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1E144-7D98-4CF1-95C4-A76BA0DADFBD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2014-2015 учебный год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7C67-8943-4EBA-8574-A9116B81C939}" type="datetimeFigureOut">
              <a:rPr lang="ru-RU" smtClean="0"/>
              <a:pPr/>
              <a:t>21.05.2016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B1E27A5-9652-4020-BC2F-79D113F7C16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7C67-8943-4EBA-8574-A9116B81C939}" type="datetimeFigureOut">
              <a:rPr lang="ru-RU" smtClean="0"/>
              <a:pPr/>
              <a:t>21.05.2016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27A5-9652-4020-BC2F-79D113F7C1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B1E27A5-9652-4020-BC2F-79D113F7C16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7C67-8943-4EBA-8574-A9116B81C939}" type="datetimeFigureOut">
              <a:rPr lang="ru-RU" smtClean="0"/>
              <a:pPr/>
              <a:t>21.05.2016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7C67-8943-4EBA-8574-A9116B81C939}" type="datetimeFigureOut">
              <a:rPr lang="ru-RU" smtClean="0"/>
              <a:pPr/>
              <a:t>21.05.2016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B1E27A5-9652-4020-BC2F-79D113F7C16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7C67-8943-4EBA-8574-A9116B81C939}" type="datetimeFigureOut">
              <a:rPr lang="ru-RU" smtClean="0"/>
              <a:pPr/>
              <a:t>21.05.2016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B1E27A5-9652-4020-BC2F-79D113F7C16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C2A7C67-8943-4EBA-8574-A9116B81C939}" type="datetimeFigureOut">
              <a:rPr lang="ru-RU" smtClean="0"/>
              <a:pPr/>
              <a:t>21.05.2016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27A5-9652-4020-BC2F-79D113F7C16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7C67-8943-4EBA-8574-A9116B81C939}" type="datetimeFigureOut">
              <a:rPr lang="ru-RU" smtClean="0"/>
              <a:pPr/>
              <a:t>21.05.2016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B1E27A5-9652-4020-BC2F-79D113F7C16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7C67-8943-4EBA-8574-A9116B81C939}" type="datetimeFigureOut">
              <a:rPr lang="ru-RU" smtClean="0"/>
              <a:pPr/>
              <a:t>21.05.2016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B1E27A5-9652-4020-BC2F-79D113F7C1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7C67-8943-4EBA-8574-A9116B81C939}" type="datetimeFigureOut">
              <a:rPr lang="ru-RU" smtClean="0"/>
              <a:pPr/>
              <a:t>21.05.2016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1E27A5-9652-4020-BC2F-79D113F7C1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B1E27A5-9652-4020-BC2F-79D113F7C16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7C67-8943-4EBA-8574-A9116B81C939}" type="datetimeFigureOut">
              <a:rPr lang="ru-RU" smtClean="0"/>
              <a:pPr/>
              <a:t>21.05.2016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B1E27A5-9652-4020-BC2F-79D113F7C16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C2A7C67-8943-4EBA-8574-A9116B81C939}" type="datetimeFigureOut">
              <a:rPr lang="ru-RU" smtClean="0"/>
              <a:pPr/>
              <a:t>21.05.2016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C2A7C67-8943-4EBA-8574-A9116B81C939}" type="datetimeFigureOut">
              <a:rPr lang="ru-RU" smtClean="0"/>
              <a:pPr/>
              <a:t>21.05.2016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B1E27A5-9652-4020-BC2F-79D113F7C16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cut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49.jpeg"/><Relationship Id="rId26" Type="http://schemas.openxmlformats.org/officeDocument/2006/relationships/image" Target="../media/image57.jpeg"/><Relationship Id="rId3" Type="http://schemas.openxmlformats.org/officeDocument/2006/relationships/image" Target="../media/image35.jpeg"/><Relationship Id="rId21" Type="http://schemas.openxmlformats.org/officeDocument/2006/relationships/image" Target="../media/image52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8.jpeg"/><Relationship Id="rId25" Type="http://schemas.openxmlformats.org/officeDocument/2006/relationships/image" Target="../media/image56.jpeg"/><Relationship Id="rId2" Type="http://schemas.openxmlformats.org/officeDocument/2006/relationships/image" Target="../media/image34.jpeg"/><Relationship Id="rId16" Type="http://schemas.openxmlformats.org/officeDocument/2006/relationships/image" Target="../media/image33.jpeg"/><Relationship Id="rId20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24" Type="http://schemas.openxmlformats.org/officeDocument/2006/relationships/image" Target="../media/image55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23" Type="http://schemas.openxmlformats.org/officeDocument/2006/relationships/image" Target="../media/image54.jpeg"/><Relationship Id="rId28" Type="http://schemas.openxmlformats.org/officeDocument/2006/relationships/image" Target="../media/image59.jpeg"/><Relationship Id="rId10" Type="http://schemas.openxmlformats.org/officeDocument/2006/relationships/image" Target="../media/image42.jpeg"/><Relationship Id="rId19" Type="http://schemas.openxmlformats.org/officeDocument/2006/relationships/image" Target="../media/image50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Relationship Id="rId22" Type="http://schemas.openxmlformats.org/officeDocument/2006/relationships/image" Target="../media/image53.jpeg"/><Relationship Id="rId27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221088"/>
            <a:ext cx="4464496" cy="79208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no Pro" pitchFamily="18" charset="0"/>
              </a:rPr>
              <a:t>Старший дошкольный возраст (5-7 лет)</a:t>
            </a:r>
            <a:endParaRPr lang="ru-RU" sz="2000" dirty="0">
              <a:latin typeface="Arno Pro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60648"/>
            <a:ext cx="7272808" cy="28803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latin typeface="Arno Pro" pitchFamily="18" charset="0"/>
              </a:rPr>
              <a:t>Математическое образование и развитие </a:t>
            </a:r>
            <a:br>
              <a:rPr lang="ru-RU" sz="2800" b="1" dirty="0" smtClean="0">
                <a:latin typeface="Arno Pro" pitchFamily="18" charset="0"/>
              </a:rPr>
            </a:br>
            <a:r>
              <a:rPr lang="ru-RU" sz="2800" b="1" dirty="0" smtClean="0">
                <a:latin typeface="Arno Pro" pitchFamily="18" charset="0"/>
              </a:rPr>
              <a:t>как аспект общего познавательного развития ребёнка в условиях внедрения ФГОС ДО: содержание, отражение в Проекте примерной образовательной программы </a:t>
            </a:r>
            <a:br>
              <a:rPr lang="ru-RU" sz="2800" b="1" dirty="0" smtClean="0">
                <a:latin typeface="Arno Pro" pitchFamily="18" charset="0"/>
              </a:rPr>
            </a:br>
            <a:r>
              <a:rPr lang="ru-RU" sz="2800" b="1" dirty="0" smtClean="0">
                <a:latin typeface="Arno Pro" pitchFamily="18" charset="0"/>
              </a:rPr>
              <a:t>«От рождения до школы».</a:t>
            </a:r>
            <a:endParaRPr lang="ru-RU" sz="2800" b="1" dirty="0">
              <a:latin typeface="Arno Pro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5373216"/>
            <a:ext cx="42835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Подготовили: </a:t>
            </a:r>
            <a:br>
              <a:rPr lang="ru-RU" dirty="0" smtClean="0"/>
            </a:br>
            <a:r>
              <a:rPr lang="ru-RU" dirty="0" smtClean="0"/>
              <a:t>старший воспитатель  - Маслова С.В.,</a:t>
            </a:r>
            <a:br>
              <a:rPr lang="ru-RU" dirty="0" smtClean="0"/>
            </a:br>
            <a:r>
              <a:rPr lang="ru-RU" dirty="0" smtClean="0"/>
              <a:t>воспитатели  - Ермилова В.А., </a:t>
            </a:r>
            <a:r>
              <a:rPr lang="ru-RU" dirty="0" err="1" smtClean="0"/>
              <a:t>Варенцова</a:t>
            </a:r>
            <a:r>
              <a:rPr lang="ru-RU" dirty="0" smtClean="0"/>
              <a:t> Т.А.</a:t>
            </a:r>
            <a:endParaRPr lang="ru-RU" dirty="0"/>
          </a:p>
        </p:txBody>
      </p:sp>
      <p:pic>
        <p:nvPicPr>
          <p:cNvPr id="6" name="Рисунок 5" descr="18142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320" y="2852936"/>
            <a:ext cx="2580719" cy="3726557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2" y="188640"/>
          <a:ext cx="8784976" cy="6501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55855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Ориентировка во времени</a:t>
                      </a:r>
                      <a:endParaRPr lang="ru-RU" sz="3200" dirty="0">
                        <a:latin typeface="Arno Pro" pitchFamily="18" charset="0"/>
                      </a:endParaRPr>
                    </a:p>
                  </a:txBody>
                  <a:tcPr/>
                </a:tc>
              </a:tr>
              <a:tr h="592217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Дать</a:t>
                      </a:r>
                      <a:r>
                        <a:rPr lang="ru-RU" dirty="0" smtClean="0"/>
                        <a:t> детям представление о том, что утро, вечер, день и ночь составляют сутки.</a:t>
                      </a:r>
                    </a:p>
                    <a:p>
                      <a:r>
                        <a:rPr lang="ru-RU" b="1" dirty="0" smtClean="0"/>
                        <a:t>Учить</a:t>
                      </a:r>
                      <a:r>
                        <a:rPr lang="ru-RU" dirty="0" smtClean="0"/>
                        <a:t> на конкретных примерах устанавливать последовательность различных событий: что было раньше (сначала), что позже (потом), определять, какой день сегодня, какой был вчера, какой будет завтра.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big (33).jpg"/>
          <p:cNvPicPr>
            <a:picLocks noChangeAspect="1"/>
          </p:cNvPicPr>
          <p:nvPr/>
        </p:nvPicPr>
        <p:blipFill>
          <a:blip r:embed="rId2" cstate="print"/>
          <a:srcRect t="28905" b="28848"/>
          <a:stretch>
            <a:fillRect/>
          </a:stretch>
        </p:blipFill>
        <p:spPr>
          <a:xfrm>
            <a:off x="4644008" y="3789040"/>
            <a:ext cx="1874921" cy="1224136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8" name="Рисунок 7" descr="images (1).jpg"/>
          <p:cNvPicPr>
            <a:picLocks noChangeAspect="1"/>
          </p:cNvPicPr>
          <p:nvPr/>
        </p:nvPicPr>
        <p:blipFill>
          <a:blip r:embed="rId3" cstate="print"/>
          <a:srcRect l="12055" r="14973"/>
          <a:stretch>
            <a:fillRect/>
          </a:stretch>
        </p:blipFill>
        <p:spPr>
          <a:xfrm>
            <a:off x="1619672" y="3573016"/>
            <a:ext cx="1800200" cy="184785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139952" y="2743200"/>
            <a:ext cx="4104456" cy="34221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Формирование элементарных математических  представлений</a:t>
            </a:r>
          </a:p>
          <a:p>
            <a:r>
              <a:rPr lang="ru-RU" sz="2400" dirty="0" smtClean="0"/>
              <a:t>Подготовительный к школе возраст 6-7 лет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2400" cy="1524000"/>
          </a:xfrm>
        </p:spPr>
        <p:txBody>
          <a:bodyPr>
            <a:normAutofit/>
          </a:bodyPr>
          <a:lstStyle/>
          <a:p>
            <a:r>
              <a:rPr lang="ru-RU" b="1" dirty="0" smtClean="0"/>
              <a:t>Содержание </a:t>
            </a:r>
            <a:r>
              <a:rPr lang="ru-RU" b="1" dirty="0" err="1" smtClean="0"/>
              <a:t>психолого</a:t>
            </a:r>
            <a:r>
              <a:rPr lang="ru-RU" b="1" dirty="0" smtClean="0"/>
              <a:t>- педагогической работы</a:t>
            </a:r>
            <a:endParaRPr lang="ru-RU" dirty="0"/>
          </a:p>
        </p:txBody>
      </p:sp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3" cstate="print"/>
          <a:srcRect l="43700" t="2401" r="1963" b="2401"/>
          <a:stretch>
            <a:fillRect/>
          </a:stretch>
        </p:blipFill>
        <p:spPr>
          <a:xfrm>
            <a:off x="539552" y="2780928"/>
            <a:ext cx="2776544" cy="2736304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179512" y="260648"/>
          <a:ext cx="8784976" cy="5989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42198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Количество и счёт</a:t>
                      </a:r>
                      <a:endParaRPr lang="ru-RU" sz="3200" dirty="0">
                        <a:latin typeface="Arno Pro" pitchFamily="18" charset="0"/>
                      </a:endParaRPr>
                    </a:p>
                  </a:txBody>
                  <a:tcPr/>
                </a:tc>
              </a:tr>
              <a:tr h="5410663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Развивать </a:t>
                      </a:r>
                    </a:p>
                    <a:p>
                      <a:pPr lvl="0"/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общие представления о множестве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: умение формировать множества по заданным основаниям,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видеть составные части множества, в которых предметы отличаются определенными признаками.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Упражнять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объединении, дополнении множеств, удалении из множества части или отдельных его частей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Устанавливать </a:t>
                      </a:r>
                    </a:p>
                    <a:p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отношения между отдельными частями множества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, а также целым множеством и каждой его частью на основе счета, составления пар предметов или соединения предметов стрелками.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Совершенствовать навыки </a:t>
                      </a:r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количественного и порядкового счета в пределах 10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Познакомить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 со </a:t>
                      </a:r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счетом в пределах 20 без операций над числами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Знакомить с числами второго десятка.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Закреплять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понимание отношений между числами натурального ряда, </a:t>
                      </a:r>
                    </a:p>
                    <a:p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умение увеличивать и уменьшать каждое число на 1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 (в пределах 10).</a:t>
                      </a:r>
                    </a:p>
                    <a:p>
                      <a:endParaRPr lang="ru-RU" dirty="0">
                        <a:latin typeface="Arno Pro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4365104"/>
            <a:ext cx="2448272" cy="1483801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179512" y="253772"/>
          <a:ext cx="8784976" cy="5999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57224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Количество и счёт</a:t>
                      </a:r>
                      <a:endParaRPr lang="ru-RU" sz="3200" dirty="0">
                        <a:latin typeface="Arno Pro" pitchFamily="18" charset="0"/>
                      </a:endParaRPr>
                    </a:p>
                  </a:txBody>
                  <a:tcPr/>
                </a:tc>
              </a:tr>
              <a:tr h="5420304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Учить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называть числа в </a:t>
                      </a:r>
                      <a:r>
                        <a:rPr kumimoji="0" lang="ru-RU" sz="1800" u="none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прямом и обратном порядке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(устный счет), последующее и предыдущее число к названному или обозначенному цифрой, определять пропущенное число.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Знакомить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с </a:t>
                      </a:r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составом чисел в пределах 10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Учить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раскладывать число на два меньших и составлять из двух меньших большее (в пределах 10, на наглядной основе).</a:t>
                      </a:r>
                      <a:endParaRPr lang="ru-RU" sz="1800" dirty="0" smtClean="0">
                        <a:latin typeface="Arno Pro" pitchFamily="18" charset="0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Познакомить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с </a:t>
                      </a:r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монетами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 достоинством 1, 5, 10 копеек, 1, 2, 5, 10 рублей (различение, набор и размен монет).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Учить </a:t>
                      </a:r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на  наглядной  основе составлять и решать простые арифметические задачи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на сложение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(к большему прибавляется меньшее) </a:t>
                      </a:r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и  на  вычитание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(вычитаемое  меньше  остатка);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при решении задач пользоваться знаками действий:</a:t>
                      </a:r>
                      <a:b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</a:b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 плюс (+), </a:t>
                      </a:r>
                      <a:b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</a:b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минус (-) </a:t>
                      </a:r>
                      <a:b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</a:b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и знаком отношения равно (=).</a:t>
                      </a:r>
                    </a:p>
                    <a:p>
                      <a:endParaRPr lang="ru-RU" dirty="0">
                        <a:latin typeface="Arno Pro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1382068036_pir-kolischet-2v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4293096"/>
            <a:ext cx="2857500" cy="169545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88640"/>
          <a:ext cx="8784976" cy="6557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57502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no Pro" pitchFamily="18" charset="0"/>
                        </a:rPr>
                        <a:t>Величина</a:t>
                      </a:r>
                      <a:endParaRPr lang="ru-RU" sz="3200" dirty="0">
                        <a:latin typeface="Arno Pro" pitchFamily="18" charset="0"/>
                      </a:endParaRPr>
                    </a:p>
                  </a:txBody>
                  <a:tcPr/>
                </a:tc>
              </a:tr>
              <a:tr h="5978006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Учить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 считать по </a:t>
                      </a:r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заданной мере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, когда за единицу счета принимается не один, а несколько предметов или часть предмета.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Делить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предмет на 2-8 и более равных частей путем сгибания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предмета (бумаги, ткани и др.), а также используя условную меру; правильно обозначать части целого (половина, одна часть из двух (одна вторая), две части из четырех (две четвертых) и т. д.); устанавливать соотношение целого и части, размера частей; находить части целого и целое по известным частям.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Формировать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у детей первоначальные измерительные умения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Учить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 измерять длину, ширину, высоту предметов (отрезки прямых линий) с помощью условной меры (бумаги в клетку).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Учить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 детей </a:t>
                      </a:r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измерять объем жидких и сыпучих веществ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с помощью условной меры.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Дать представления о весе предметов и способах его измерения. Сравнивать вес предметов (тяжелее — легче) путем взвешивания их на ладонях. Познакомить с весами.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Развивать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 представление о том, что результат измерения (длины, веса, объема предметов) зависит от величины условной меры.</a:t>
                      </a:r>
                      <a:endParaRPr lang="ru-RU" dirty="0" smtClean="0"/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Arno Pro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velichina-predmetov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193"/>
              </a:clrFrom>
              <a:clrTo>
                <a:srgbClr val="FEF193">
                  <a:alpha val="0"/>
                </a:srgbClr>
              </a:clrTo>
            </a:clrChange>
          </a:blip>
          <a:srcRect l="3631" t="5882" r="3441" b="5882"/>
          <a:stretch>
            <a:fillRect/>
          </a:stretch>
        </p:blipFill>
        <p:spPr>
          <a:xfrm>
            <a:off x="5580112" y="4509120"/>
            <a:ext cx="3024336" cy="216024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2" y="188640"/>
          <a:ext cx="8784976" cy="5809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53029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Форма</a:t>
                      </a:r>
                      <a:endParaRPr lang="ru-RU" sz="3200" dirty="0"/>
                    </a:p>
                  </a:txBody>
                  <a:tcPr/>
                </a:tc>
              </a:tr>
              <a:tr h="5230341">
                <a:tc>
                  <a:txBody>
                    <a:bodyPr/>
                    <a:lstStyle/>
                    <a:p>
                      <a:r>
                        <a:rPr kumimoji="0" lang="ru-RU" sz="1800" b="1" i="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Уточнить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u="sng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знание известных геометрических фигур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800" b="0" i="0" u="sng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их элементов 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(вершины, углы, стороны) и некоторых их свойств.</a:t>
                      </a:r>
                    </a:p>
                    <a:p>
                      <a:r>
                        <a:rPr kumimoji="0" lang="ru-RU" sz="1800" b="1" i="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Дать представление 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о многоугольнике (на примере треугольника и четырехугольника), о прямой линии, отрезке прямой.</a:t>
                      </a:r>
                    </a:p>
                    <a:p>
                      <a:r>
                        <a:rPr kumimoji="0" lang="ru-RU" sz="1800" b="1" i="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Учить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 распознавать фигуры независимо от их пространственного положения, </a:t>
                      </a:r>
                      <a:r>
                        <a:rPr kumimoji="0" lang="ru-RU" sz="1800" b="0" i="0" u="sng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изображать, располагать на плоскости, упорядочивать по размерам, классифицировать, группировать по цвету, форме, размерам.</a:t>
                      </a:r>
                    </a:p>
                    <a:p>
                      <a:r>
                        <a:rPr kumimoji="0" lang="ru-RU" sz="1800" b="1" i="0" u="sng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Моделировать</a:t>
                      </a:r>
                      <a:r>
                        <a:rPr kumimoji="0" lang="ru-RU" sz="1800" b="0" i="0" u="sng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 геометрические фигуры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; составлять из нескольких треугольников один многоугольник, из нескольких маленьких квадратов — один большой прямоугольник; из частей круга — круг, из четырех отрезков — четырехугольник, из двух коротких отрезков — один длинный и т. д.; конструировать фигуры по словесному описанию и перечислению их характерных свойств; составлять тематические композиции из фигур по собственному замыслу.</a:t>
                      </a:r>
                    </a:p>
                    <a:p>
                      <a:r>
                        <a:rPr kumimoji="0" lang="ru-RU" sz="1800" b="1" i="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Анализировать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 форму предметов в целом и отдельных их частей; воссоздавать сложные по форме предметы из отдельных частей по контурным образцам, по описанию, представлению.</a:t>
                      </a:r>
                      <a:endParaRPr lang="ru-RU" dirty="0" smtClean="0"/>
                    </a:p>
                    <a:p>
                      <a:endParaRPr kumimoji="0" lang="ru-RU" sz="1800" b="0" i="0" kern="1200" dirty="0" smtClean="0">
                        <a:solidFill>
                          <a:schemeClr val="dk1"/>
                        </a:solidFill>
                        <a:latin typeface="Arno Pro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42286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714220"/>
            <a:ext cx="2027900" cy="214378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2" y="188640"/>
          <a:ext cx="8784976" cy="6270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50173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Ориентировка в пространстве</a:t>
                      </a:r>
                      <a:endParaRPr lang="ru-RU" sz="3200" dirty="0">
                        <a:latin typeface="Arno Pro" pitchFamily="18" charset="0"/>
                      </a:endParaRPr>
                    </a:p>
                  </a:txBody>
                  <a:tcPr/>
                </a:tc>
              </a:tr>
              <a:tr h="569095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Учить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ориентироваться на ограниченной территории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(лист бумаги, учебная доска, страница тетради); располагать предметы и их изображения в указанном направлении, отражать в речи их пространственное расположение (вверху, внизу, выше, ниже, слева, справа, левее, правее, в левом верхнем (правом нижнем) углу, перед, за, между, рядом и др.)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Познакомить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 с </a:t>
                      </a:r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планом, схемой, маршрутом, картой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Развивать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 способность к </a:t>
                      </a:r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моделированию пространственных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отношений между объектами в виде рисунка, плана, схемы.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Учить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 «читать» простейшую графическую информацию, обозначающую пространственные отношения объектов и направление их движения в пространстве: слева направо, справа налево, снизу вверх, сверху вниз; самостоятельно передвигаться в пространстве, ориентируясь на условные обозначения (знаки и символы).</a:t>
                      </a: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Arno Pro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1382068972_3d-grafikaperevestistrelki9709136327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4077072"/>
            <a:ext cx="2976331" cy="223224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2" y="188640"/>
          <a:ext cx="8784976" cy="6501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55855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Ориентировка во времени</a:t>
                      </a:r>
                      <a:endParaRPr lang="ru-RU" sz="3200" dirty="0">
                        <a:latin typeface="Arno Pro" pitchFamily="18" charset="0"/>
                      </a:endParaRPr>
                    </a:p>
                  </a:txBody>
                  <a:tcPr/>
                </a:tc>
              </a:tr>
              <a:tr h="592217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Дать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 детям элементарные </a:t>
                      </a:r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представления о времени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: его текучести, периодичности, необратимости, последовательности всех дней недели, месяцев, времен года.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Учить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пользоваться в речи понятиями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: «сначала», «потом», «до», «после», «раньше», «позже», «в одно и то же время».</a:t>
                      </a:r>
                    </a:p>
                    <a:p>
                      <a:r>
                        <a:rPr kumimoji="0" lang="ru-RU" sz="1800" b="1" u="none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Развивать</a:t>
                      </a:r>
                      <a:r>
                        <a:rPr kumimoji="0" lang="ru-RU" sz="1800" u="none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 «чувство времени»,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умение беречь время, регулировать свою деятельность в соответствии со временем; различать длительность отдельных временных интервалов (1 минута, 10 минут, 1 час).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Arno Pro" pitchFamily="18" charset="0"/>
                          <a:ea typeface="+mn-ea"/>
                          <a:cs typeface="+mn-cs"/>
                        </a:rPr>
                        <a:t>Учить определять время по часам с точностью до 1 часа.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135742_html_6b43626c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3356992"/>
            <a:ext cx="4224875" cy="3024336"/>
          </a:xfrm>
          <a:prstGeom prst="rect">
            <a:avLst/>
          </a:prstGeom>
        </p:spPr>
      </p:pic>
      <p:pic>
        <p:nvPicPr>
          <p:cNvPr id="6" name="Рисунок 5" descr="big (34).jpg"/>
          <p:cNvPicPr>
            <a:picLocks noChangeAspect="1"/>
          </p:cNvPicPr>
          <p:nvPr/>
        </p:nvPicPr>
        <p:blipFill>
          <a:blip r:embed="rId3" cstate="print"/>
          <a:srcRect t="15564" b="15507"/>
          <a:stretch>
            <a:fillRect/>
          </a:stretch>
        </p:blipFill>
        <p:spPr>
          <a:xfrm>
            <a:off x="1763688" y="3573016"/>
            <a:ext cx="1554726" cy="165618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ФОРМЫ, МЕТОДЫ И СРЕДСТВА РЕАЛИЗАЦИИ ФЭМП</a:t>
            </a: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784976" cy="5040560"/>
          </a:xfrm>
        </p:spPr>
        <p:txBody>
          <a:bodyPr>
            <a:no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u="sng" dirty="0" smtClean="0">
                <a:solidFill>
                  <a:srgbClr val="231F2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Одним из условий реализации ФЭМП в программе «От рождения до школы» является создание развивающей и эмоционально комфортной для ребенка образовательной среды.</a:t>
            </a:r>
            <a:endParaRPr lang="ru-RU" sz="1050" u="sng" dirty="0" smtClean="0">
              <a:latin typeface="Georgia" pitchFamily="18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231F2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Для формирования детской самостоятельности педагог должен выстраивать образовательную среду таким образом, чтобы дети могли:</a:t>
            </a:r>
            <a:endParaRPr lang="ru-RU" sz="1050" dirty="0" smtClean="0">
              <a:latin typeface="Georgia" pitchFamily="18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231F2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•учиться на собственном опыте, экспериментировать с различными объектами;</a:t>
            </a:r>
            <a:endParaRPr lang="ru-RU" sz="1050" dirty="0" smtClean="0">
              <a:latin typeface="Georgia" pitchFamily="18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231F2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•изменять или конструировать игровое пространство в соответствии с возникающими игровыми ситуациями;</a:t>
            </a:r>
            <a:endParaRPr lang="ru-RU" sz="1050" dirty="0" smtClean="0">
              <a:latin typeface="Georgia" pitchFamily="18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231F2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•быть автономными в своих действиях и принятии доступных им решений.</a:t>
            </a:r>
            <a:endParaRPr lang="ru-RU" sz="1050" dirty="0" smtClean="0">
              <a:latin typeface="Georgia" pitchFamily="18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231F2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 целью поддержания детской инициативы педагогам следует регулярно создавать ситуации, в которых дошкольники учатся:</a:t>
            </a:r>
            <a:endParaRPr lang="ru-RU" sz="1050" dirty="0" smtClean="0">
              <a:latin typeface="Georgia" pitchFamily="18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231F2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• при участии взрослого обсуждать важные события со сверстниками;</a:t>
            </a:r>
            <a:endParaRPr lang="ru-RU" sz="1050" dirty="0" smtClean="0">
              <a:latin typeface="Georgia" pitchFamily="18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231F2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•совершать выбор и обосновывать его (например, детям можно предлагать специальные способы фиксации их выбора);</a:t>
            </a:r>
            <a:endParaRPr lang="ru-RU" sz="1050" dirty="0" smtClean="0">
              <a:latin typeface="Georgia" pitchFamily="18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231F2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•предъявлять и обосновывать свою инициативу (замыслы, предложения и пр.);</a:t>
            </a:r>
            <a:endParaRPr lang="ru-RU" sz="1050" dirty="0" smtClean="0">
              <a:latin typeface="Georgia" pitchFamily="18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231F2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•планировать собственные действия индивидуально и в малой группе, команде;</a:t>
            </a:r>
            <a:endParaRPr lang="ru-RU" sz="1050" dirty="0" smtClean="0">
              <a:latin typeface="Georgia" pitchFamily="18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231F2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•оценивать результаты своих действий индивидуально и в малой группе, команде.</a:t>
            </a:r>
            <a:endParaRPr lang="ru-RU" sz="3200" dirty="0" smtClean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67544" y="188640"/>
          <a:ext cx="853440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259632" y="476672"/>
            <a:ext cx="6480720" cy="6192688"/>
          </a:xfrm>
          <a:prstGeom prst="roundRect">
            <a:avLst>
              <a:gd name="adj" fmla="val 12211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Образовательная область «ПОЗНАВАТЕЛЬНОЕ РАЗВИТИЕ»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95552" y="189924"/>
            <a:ext cx="8280933" cy="6668074"/>
            <a:chOff x="395552" y="189924"/>
            <a:chExt cx="8280933" cy="6668074"/>
          </a:xfrm>
        </p:grpSpPr>
        <p:sp>
          <p:nvSpPr>
            <p:cNvPr id="5" name="Круговая стрелка 4"/>
            <p:cNvSpPr/>
            <p:nvPr/>
          </p:nvSpPr>
          <p:spPr>
            <a:xfrm>
              <a:off x="1187657" y="239951"/>
              <a:ext cx="6618047" cy="6618047"/>
            </a:xfrm>
            <a:prstGeom prst="circularArrow">
              <a:avLst>
                <a:gd name="adj1" fmla="val 5544"/>
                <a:gd name="adj2" fmla="val 330680"/>
                <a:gd name="adj3" fmla="val 14084269"/>
                <a:gd name="adj4" fmla="val 17201027"/>
                <a:gd name="adj5" fmla="val 5757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3190605" y="189924"/>
              <a:ext cx="2677537" cy="1561392"/>
            </a:xfrm>
            <a:custGeom>
              <a:avLst/>
              <a:gdLst>
                <a:gd name="connsiteX0" fmla="*/ 0 w 2677537"/>
                <a:gd name="connsiteY0" fmla="*/ 260237 h 1561392"/>
                <a:gd name="connsiteX1" fmla="*/ 76222 w 2677537"/>
                <a:gd name="connsiteY1" fmla="*/ 76222 h 1561392"/>
                <a:gd name="connsiteX2" fmla="*/ 260238 w 2677537"/>
                <a:gd name="connsiteY2" fmla="*/ 1 h 1561392"/>
                <a:gd name="connsiteX3" fmla="*/ 2417300 w 2677537"/>
                <a:gd name="connsiteY3" fmla="*/ 0 h 1561392"/>
                <a:gd name="connsiteX4" fmla="*/ 2601315 w 2677537"/>
                <a:gd name="connsiteY4" fmla="*/ 76222 h 1561392"/>
                <a:gd name="connsiteX5" fmla="*/ 2677536 w 2677537"/>
                <a:gd name="connsiteY5" fmla="*/ 260238 h 1561392"/>
                <a:gd name="connsiteX6" fmla="*/ 2677537 w 2677537"/>
                <a:gd name="connsiteY6" fmla="*/ 1301155 h 1561392"/>
                <a:gd name="connsiteX7" fmla="*/ 2601315 w 2677537"/>
                <a:gd name="connsiteY7" fmla="*/ 1485170 h 1561392"/>
                <a:gd name="connsiteX8" fmla="*/ 2417300 w 2677537"/>
                <a:gd name="connsiteY8" fmla="*/ 1561392 h 1561392"/>
                <a:gd name="connsiteX9" fmla="*/ 260237 w 2677537"/>
                <a:gd name="connsiteY9" fmla="*/ 1561392 h 1561392"/>
                <a:gd name="connsiteX10" fmla="*/ 76222 w 2677537"/>
                <a:gd name="connsiteY10" fmla="*/ 1485170 h 1561392"/>
                <a:gd name="connsiteX11" fmla="*/ 1 w 2677537"/>
                <a:gd name="connsiteY11" fmla="*/ 1301155 h 1561392"/>
                <a:gd name="connsiteX12" fmla="*/ 0 w 2677537"/>
                <a:gd name="connsiteY12" fmla="*/ 260237 h 1561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77537" h="1561392">
                  <a:moveTo>
                    <a:pt x="0" y="260237"/>
                  </a:moveTo>
                  <a:cubicBezTo>
                    <a:pt x="0" y="191218"/>
                    <a:pt x="27418" y="125026"/>
                    <a:pt x="76222" y="76222"/>
                  </a:cubicBezTo>
                  <a:cubicBezTo>
                    <a:pt x="125026" y="27418"/>
                    <a:pt x="191218" y="0"/>
                    <a:pt x="260238" y="1"/>
                  </a:cubicBezTo>
                  <a:lnTo>
                    <a:pt x="2417300" y="0"/>
                  </a:lnTo>
                  <a:cubicBezTo>
                    <a:pt x="2486319" y="0"/>
                    <a:pt x="2552511" y="27418"/>
                    <a:pt x="2601315" y="76222"/>
                  </a:cubicBezTo>
                  <a:cubicBezTo>
                    <a:pt x="2650119" y="125026"/>
                    <a:pt x="2677537" y="191218"/>
                    <a:pt x="2677536" y="260238"/>
                  </a:cubicBezTo>
                  <a:cubicBezTo>
                    <a:pt x="2677536" y="607210"/>
                    <a:pt x="2677537" y="954183"/>
                    <a:pt x="2677537" y="1301155"/>
                  </a:cubicBezTo>
                  <a:cubicBezTo>
                    <a:pt x="2677537" y="1370174"/>
                    <a:pt x="2650119" y="1436366"/>
                    <a:pt x="2601315" y="1485170"/>
                  </a:cubicBezTo>
                  <a:cubicBezTo>
                    <a:pt x="2552511" y="1533974"/>
                    <a:pt x="2486319" y="1561392"/>
                    <a:pt x="2417300" y="1561392"/>
                  </a:cubicBezTo>
                  <a:lnTo>
                    <a:pt x="260237" y="1561392"/>
                  </a:lnTo>
                  <a:cubicBezTo>
                    <a:pt x="191218" y="1561392"/>
                    <a:pt x="125026" y="1533974"/>
                    <a:pt x="76222" y="1485170"/>
                  </a:cubicBezTo>
                  <a:cubicBezTo>
                    <a:pt x="27418" y="1436366"/>
                    <a:pt x="0" y="1370174"/>
                    <a:pt x="1" y="1301155"/>
                  </a:cubicBezTo>
                  <a:cubicBezTo>
                    <a:pt x="1" y="954182"/>
                    <a:pt x="0" y="607210"/>
                    <a:pt x="0" y="260237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8611" tIns="148611" rIns="148611" bIns="148611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dirty="0" smtClean="0">
                  <a:solidFill>
                    <a:srgbClr val="002060"/>
                  </a:solidFill>
                </a:rPr>
                <a:t>Формирование элементарных математических представлений.</a:t>
              </a:r>
              <a:endParaRPr lang="ru-RU" sz="1900" b="1" kern="1200" dirty="0">
                <a:solidFill>
                  <a:srgbClr val="002060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6012157" y="1628811"/>
              <a:ext cx="2664328" cy="1561392"/>
            </a:xfrm>
            <a:custGeom>
              <a:avLst/>
              <a:gdLst>
                <a:gd name="connsiteX0" fmla="*/ 0 w 2664328"/>
                <a:gd name="connsiteY0" fmla="*/ 260237 h 1561392"/>
                <a:gd name="connsiteX1" fmla="*/ 76222 w 2664328"/>
                <a:gd name="connsiteY1" fmla="*/ 76222 h 1561392"/>
                <a:gd name="connsiteX2" fmla="*/ 260238 w 2664328"/>
                <a:gd name="connsiteY2" fmla="*/ 1 h 1561392"/>
                <a:gd name="connsiteX3" fmla="*/ 2404091 w 2664328"/>
                <a:gd name="connsiteY3" fmla="*/ 0 h 1561392"/>
                <a:gd name="connsiteX4" fmla="*/ 2588106 w 2664328"/>
                <a:gd name="connsiteY4" fmla="*/ 76222 h 1561392"/>
                <a:gd name="connsiteX5" fmla="*/ 2664327 w 2664328"/>
                <a:gd name="connsiteY5" fmla="*/ 260238 h 1561392"/>
                <a:gd name="connsiteX6" fmla="*/ 2664328 w 2664328"/>
                <a:gd name="connsiteY6" fmla="*/ 1301155 h 1561392"/>
                <a:gd name="connsiteX7" fmla="*/ 2588106 w 2664328"/>
                <a:gd name="connsiteY7" fmla="*/ 1485170 h 1561392"/>
                <a:gd name="connsiteX8" fmla="*/ 2404091 w 2664328"/>
                <a:gd name="connsiteY8" fmla="*/ 1561392 h 1561392"/>
                <a:gd name="connsiteX9" fmla="*/ 260237 w 2664328"/>
                <a:gd name="connsiteY9" fmla="*/ 1561392 h 1561392"/>
                <a:gd name="connsiteX10" fmla="*/ 76222 w 2664328"/>
                <a:gd name="connsiteY10" fmla="*/ 1485170 h 1561392"/>
                <a:gd name="connsiteX11" fmla="*/ 1 w 2664328"/>
                <a:gd name="connsiteY11" fmla="*/ 1301155 h 1561392"/>
                <a:gd name="connsiteX12" fmla="*/ 0 w 2664328"/>
                <a:gd name="connsiteY12" fmla="*/ 260237 h 1561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328" h="1561392">
                  <a:moveTo>
                    <a:pt x="0" y="260237"/>
                  </a:moveTo>
                  <a:cubicBezTo>
                    <a:pt x="0" y="191218"/>
                    <a:pt x="27418" y="125026"/>
                    <a:pt x="76222" y="76222"/>
                  </a:cubicBezTo>
                  <a:cubicBezTo>
                    <a:pt x="125026" y="27418"/>
                    <a:pt x="191218" y="0"/>
                    <a:pt x="260238" y="1"/>
                  </a:cubicBezTo>
                  <a:lnTo>
                    <a:pt x="2404091" y="0"/>
                  </a:lnTo>
                  <a:cubicBezTo>
                    <a:pt x="2473110" y="0"/>
                    <a:pt x="2539302" y="27418"/>
                    <a:pt x="2588106" y="76222"/>
                  </a:cubicBezTo>
                  <a:cubicBezTo>
                    <a:pt x="2636910" y="125026"/>
                    <a:pt x="2664328" y="191218"/>
                    <a:pt x="2664327" y="260238"/>
                  </a:cubicBezTo>
                  <a:cubicBezTo>
                    <a:pt x="2664327" y="607210"/>
                    <a:pt x="2664328" y="954183"/>
                    <a:pt x="2664328" y="1301155"/>
                  </a:cubicBezTo>
                  <a:cubicBezTo>
                    <a:pt x="2664328" y="1370174"/>
                    <a:pt x="2636910" y="1436366"/>
                    <a:pt x="2588106" y="1485170"/>
                  </a:cubicBezTo>
                  <a:cubicBezTo>
                    <a:pt x="2539302" y="1533974"/>
                    <a:pt x="2473110" y="1561392"/>
                    <a:pt x="2404091" y="1561392"/>
                  </a:cubicBezTo>
                  <a:lnTo>
                    <a:pt x="260237" y="1561392"/>
                  </a:lnTo>
                  <a:cubicBezTo>
                    <a:pt x="191218" y="1561392"/>
                    <a:pt x="125026" y="1533974"/>
                    <a:pt x="76222" y="1485170"/>
                  </a:cubicBezTo>
                  <a:cubicBezTo>
                    <a:pt x="27418" y="1436366"/>
                    <a:pt x="0" y="1370174"/>
                    <a:pt x="1" y="1301155"/>
                  </a:cubicBezTo>
                  <a:cubicBezTo>
                    <a:pt x="1" y="954182"/>
                    <a:pt x="0" y="607210"/>
                    <a:pt x="0" y="260237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1932342"/>
                <a:satOff val="-20663"/>
                <a:lumOff val="53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801" tIns="144801" rIns="144801" bIns="144801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rgbClr val="002060"/>
                  </a:solidFill>
                </a:rPr>
                <a:t>Развитие познавательно-исследовательской деятельности.</a:t>
              </a:r>
              <a:endParaRPr lang="ru-RU" sz="1800" b="1" kern="1200" dirty="0">
                <a:solidFill>
                  <a:srgbClr val="002060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220066" y="4509129"/>
              <a:ext cx="2520243" cy="1561392"/>
            </a:xfrm>
            <a:custGeom>
              <a:avLst/>
              <a:gdLst>
                <a:gd name="connsiteX0" fmla="*/ 0 w 2520243"/>
                <a:gd name="connsiteY0" fmla="*/ 260237 h 1561392"/>
                <a:gd name="connsiteX1" fmla="*/ 76222 w 2520243"/>
                <a:gd name="connsiteY1" fmla="*/ 76222 h 1561392"/>
                <a:gd name="connsiteX2" fmla="*/ 260238 w 2520243"/>
                <a:gd name="connsiteY2" fmla="*/ 1 h 1561392"/>
                <a:gd name="connsiteX3" fmla="*/ 2260006 w 2520243"/>
                <a:gd name="connsiteY3" fmla="*/ 0 h 1561392"/>
                <a:gd name="connsiteX4" fmla="*/ 2444021 w 2520243"/>
                <a:gd name="connsiteY4" fmla="*/ 76222 h 1561392"/>
                <a:gd name="connsiteX5" fmla="*/ 2520242 w 2520243"/>
                <a:gd name="connsiteY5" fmla="*/ 260238 h 1561392"/>
                <a:gd name="connsiteX6" fmla="*/ 2520243 w 2520243"/>
                <a:gd name="connsiteY6" fmla="*/ 1301155 h 1561392"/>
                <a:gd name="connsiteX7" fmla="*/ 2444021 w 2520243"/>
                <a:gd name="connsiteY7" fmla="*/ 1485170 h 1561392"/>
                <a:gd name="connsiteX8" fmla="*/ 2260006 w 2520243"/>
                <a:gd name="connsiteY8" fmla="*/ 1561392 h 1561392"/>
                <a:gd name="connsiteX9" fmla="*/ 260237 w 2520243"/>
                <a:gd name="connsiteY9" fmla="*/ 1561392 h 1561392"/>
                <a:gd name="connsiteX10" fmla="*/ 76222 w 2520243"/>
                <a:gd name="connsiteY10" fmla="*/ 1485170 h 1561392"/>
                <a:gd name="connsiteX11" fmla="*/ 1 w 2520243"/>
                <a:gd name="connsiteY11" fmla="*/ 1301155 h 1561392"/>
                <a:gd name="connsiteX12" fmla="*/ 0 w 2520243"/>
                <a:gd name="connsiteY12" fmla="*/ 260237 h 1561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0243" h="1561392">
                  <a:moveTo>
                    <a:pt x="0" y="260237"/>
                  </a:moveTo>
                  <a:cubicBezTo>
                    <a:pt x="0" y="191218"/>
                    <a:pt x="27418" y="125026"/>
                    <a:pt x="76222" y="76222"/>
                  </a:cubicBezTo>
                  <a:cubicBezTo>
                    <a:pt x="125026" y="27418"/>
                    <a:pt x="191218" y="0"/>
                    <a:pt x="260238" y="1"/>
                  </a:cubicBezTo>
                  <a:lnTo>
                    <a:pt x="2260006" y="0"/>
                  </a:lnTo>
                  <a:cubicBezTo>
                    <a:pt x="2329025" y="0"/>
                    <a:pt x="2395217" y="27418"/>
                    <a:pt x="2444021" y="76222"/>
                  </a:cubicBezTo>
                  <a:cubicBezTo>
                    <a:pt x="2492825" y="125026"/>
                    <a:pt x="2520243" y="191218"/>
                    <a:pt x="2520242" y="260238"/>
                  </a:cubicBezTo>
                  <a:cubicBezTo>
                    <a:pt x="2520242" y="607210"/>
                    <a:pt x="2520243" y="954183"/>
                    <a:pt x="2520243" y="1301155"/>
                  </a:cubicBezTo>
                  <a:cubicBezTo>
                    <a:pt x="2520243" y="1370174"/>
                    <a:pt x="2492825" y="1436366"/>
                    <a:pt x="2444021" y="1485170"/>
                  </a:cubicBezTo>
                  <a:cubicBezTo>
                    <a:pt x="2395217" y="1533974"/>
                    <a:pt x="2329025" y="1561392"/>
                    <a:pt x="2260006" y="1561392"/>
                  </a:cubicBezTo>
                  <a:lnTo>
                    <a:pt x="260237" y="1561392"/>
                  </a:lnTo>
                  <a:cubicBezTo>
                    <a:pt x="191218" y="1561392"/>
                    <a:pt x="125026" y="1533974"/>
                    <a:pt x="76222" y="1485170"/>
                  </a:cubicBezTo>
                  <a:cubicBezTo>
                    <a:pt x="27418" y="1436366"/>
                    <a:pt x="0" y="1370174"/>
                    <a:pt x="1" y="1301155"/>
                  </a:cubicBezTo>
                  <a:cubicBezTo>
                    <a:pt x="1" y="954182"/>
                    <a:pt x="0" y="607210"/>
                    <a:pt x="0" y="260237"/>
                  </a:cubicBez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3864684"/>
                <a:satOff val="-41326"/>
                <a:lumOff val="107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801" tIns="144801" rIns="144801" bIns="144801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rgbClr val="002060"/>
                  </a:solidFill>
                </a:rPr>
                <a:t>Ознакомление с предметным окружением.</a:t>
              </a:r>
              <a:endParaRPr lang="ru-RU" sz="1800" b="1" kern="1200" dirty="0">
                <a:solidFill>
                  <a:srgbClr val="002060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187634" y="4509110"/>
              <a:ext cx="2376282" cy="1561392"/>
            </a:xfrm>
            <a:custGeom>
              <a:avLst/>
              <a:gdLst>
                <a:gd name="connsiteX0" fmla="*/ 0 w 2376282"/>
                <a:gd name="connsiteY0" fmla="*/ 260237 h 1561392"/>
                <a:gd name="connsiteX1" fmla="*/ 76222 w 2376282"/>
                <a:gd name="connsiteY1" fmla="*/ 76222 h 1561392"/>
                <a:gd name="connsiteX2" fmla="*/ 260238 w 2376282"/>
                <a:gd name="connsiteY2" fmla="*/ 1 h 1561392"/>
                <a:gd name="connsiteX3" fmla="*/ 2116045 w 2376282"/>
                <a:gd name="connsiteY3" fmla="*/ 0 h 1561392"/>
                <a:gd name="connsiteX4" fmla="*/ 2300060 w 2376282"/>
                <a:gd name="connsiteY4" fmla="*/ 76222 h 1561392"/>
                <a:gd name="connsiteX5" fmla="*/ 2376281 w 2376282"/>
                <a:gd name="connsiteY5" fmla="*/ 260238 h 1561392"/>
                <a:gd name="connsiteX6" fmla="*/ 2376282 w 2376282"/>
                <a:gd name="connsiteY6" fmla="*/ 1301155 h 1561392"/>
                <a:gd name="connsiteX7" fmla="*/ 2300060 w 2376282"/>
                <a:gd name="connsiteY7" fmla="*/ 1485170 h 1561392"/>
                <a:gd name="connsiteX8" fmla="*/ 2116045 w 2376282"/>
                <a:gd name="connsiteY8" fmla="*/ 1561392 h 1561392"/>
                <a:gd name="connsiteX9" fmla="*/ 260237 w 2376282"/>
                <a:gd name="connsiteY9" fmla="*/ 1561392 h 1561392"/>
                <a:gd name="connsiteX10" fmla="*/ 76222 w 2376282"/>
                <a:gd name="connsiteY10" fmla="*/ 1485170 h 1561392"/>
                <a:gd name="connsiteX11" fmla="*/ 1 w 2376282"/>
                <a:gd name="connsiteY11" fmla="*/ 1301155 h 1561392"/>
                <a:gd name="connsiteX12" fmla="*/ 0 w 2376282"/>
                <a:gd name="connsiteY12" fmla="*/ 260237 h 1561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76282" h="1561392">
                  <a:moveTo>
                    <a:pt x="0" y="260237"/>
                  </a:moveTo>
                  <a:cubicBezTo>
                    <a:pt x="0" y="191218"/>
                    <a:pt x="27418" y="125026"/>
                    <a:pt x="76222" y="76222"/>
                  </a:cubicBezTo>
                  <a:cubicBezTo>
                    <a:pt x="125026" y="27418"/>
                    <a:pt x="191218" y="0"/>
                    <a:pt x="260238" y="1"/>
                  </a:cubicBezTo>
                  <a:lnTo>
                    <a:pt x="2116045" y="0"/>
                  </a:lnTo>
                  <a:cubicBezTo>
                    <a:pt x="2185064" y="0"/>
                    <a:pt x="2251256" y="27418"/>
                    <a:pt x="2300060" y="76222"/>
                  </a:cubicBezTo>
                  <a:cubicBezTo>
                    <a:pt x="2348864" y="125026"/>
                    <a:pt x="2376282" y="191218"/>
                    <a:pt x="2376281" y="260238"/>
                  </a:cubicBezTo>
                  <a:cubicBezTo>
                    <a:pt x="2376281" y="607210"/>
                    <a:pt x="2376282" y="954183"/>
                    <a:pt x="2376282" y="1301155"/>
                  </a:cubicBezTo>
                  <a:cubicBezTo>
                    <a:pt x="2376282" y="1370174"/>
                    <a:pt x="2348864" y="1436366"/>
                    <a:pt x="2300060" y="1485170"/>
                  </a:cubicBezTo>
                  <a:cubicBezTo>
                    <a:pt x="2251256" y="1533974"/>
                    <a:pt x="2185064" y="1561392"/>
                    <a:pt x="2116045" y="1561392"/>
                  </a:cubicBezTo>
                  <a:lnTo>
                    <a:pt x="260237" y="1561392"/>
                  </a:lnTo>
                  <a:cubicBezTo>
                    <a:pt x="191218" y="1561392"/>
                    <a:pt x="125026" y="1533974"/>
                    <a:pt x="76222" y="1485170"/>
                  </a:cubicBezTo>
                  <a:cubicBezTo>
                    <a:pt x="27418" y="1436366"/>
                    <a:pt x="0" y="1370174"/>
                    <a:pt x="1" y="1301155"/>
                  </a:cubicBezTo>
                  <a:cubicBezTo>
                    <a:pt x="1" y="954182"/>
                    <a:pt x="0" y="607210"/>
                    <a:pt x="0" y="26023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5797025"/>
                <a:satOff val="-61990"/>
                <a:lumOff val="16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801" tIns="144801" rIns="144801" bIns="144801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rgbClr val="002060"/>
                  </a:solidFill>
                </a:rPr>
                <a:t>Ознакомление с социальным миром.</a:t>
              </a:r>
              <a:endParaRPr lang="ru-RU" sz="1800" b="1" kern="1200" dirty="0">
                <a:solidFill>
                  <a:srgbClr val="002060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95552" y="1556782"/>
              <a:ext cx="2493824" cy="1561392"/>
            </a:xfrm>
            <a:custGeom>
              <a:avLst/>
              <a:gdLst>
                <a:gd name="connsiteX0" fmla="*/ 0 w 2493824"/>
                <a:gd name="connsiteY0" fmla="*/ 260237 h 1561392"/>
                <a:gd name="connsiteX1" fmla="*/ 76222 w 2493824"/>
                <a:gd name="connsiteY1" fmla="*/ 76222 h 1561392"/>
                <a:gd name="connsiteX2" fmla="*/ 260238 w 2493824"/>
                <a:gd name="connsiteY2" fmla="*/ 1 h 1561392"/>
                <a:gd name="connsiteX3" fmla="*/ 2233587 w 2493824"/>
                <a:gd name="connsiteY3" fmla="*/ 0 h 1561392"/>
                <a:gd name="connsiteX4" fmla="*/ 2417602 w 2493824"/>
                <a:gd name="connsiteY4" fmla="*/ 76222 h 1561392"/>
                <a:gd name="connsiteX5" fmla="*/ 2493823 w 2493824"/>
                <a:gd name="connsiteY5" fmla="*/ 260238 h 1561392"/>
                <a:gd name="connsiteX6" fmla="*/ 2493824 w 2493824"/>
                <a:gd name="connsiteY6" fmla="*/ 1301155 h 1561392"/>
                <a:gd name="connsiteX7" fmla="*/ 2417602 w 2493824"/>
                <a:gd name="connsiteY7" fmla="*/ 1485170 h 1561392"/>
                <a:gd name="connsiteX8" fmla="*/ 2233587 w 2493824"/>
                <a:gd name="connsiteY8" fmla="*/ 1561392 h 1561392"/>
                <a:gd name="connsiteX9" fmla="*/ 260237 w 2493824"/>
                <a:gd name="connsiteY9" fmla="*/ 1561392 h 1561392"/>
                <a:gd name="connsiteX10" fmla="*/ 76222 w 2493824"/>
                <a:gd name="connsiteY10" fmla="*/ 1485170 h 1561392"/>
                <a:gd name="connsiteX11" fmla="*/ 1 w 2493824"/>
                <a:gd name="connsiteY11" fmla="*/ 1301155 h 1561392"/>
                <a:gd name="connsiteX12" fmla="*/ 0 w 2493824"/>
                <a:gd name="connsiteY12" fmla="*/ 260237 h 1561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3824" h="1561392">
                  <a:moveTo>
                    <a:pt x="0" y="260237"/>
                  </a:moveTo>
                  <a:cubicBezTo>
                    <a:pt x="0" y="191218"/>
                    <a:pt x="27418" y="125026"/>
                    <a:pt x="76222" y="76222"/>
                  </a:cubicBezTo>
                  <a:cubicBezTo>
                    <a:pt x="125026" y="27418"/>
                    <a:pt x="191218" y="0"/>
                    <a:pt x="260238" y="1"/>
                  </a:cubicBezTo>
                  <a:lnTo>
                    <a:pt x="2233587" y="0"/>
                  </a:lnTo>
                  <a:cubicBezTo>
                    <a:pt x="2302606" y="0"/>
                    <a:pt x="2368798" y="27418"/>
                    <a:pt x="2417602" y="76222"/>
                  </a:cubicBezTo>
                  <a:cubicBezTo>
                    <a:pt x="2466406" y="125026"/>
                    <a:pt x="2493824" y="191218"/>
                    <a:pt x="2493823" y="260238"/>
                  </a:cubicBezTo>
                  <a:cubicBezTo>
                    <a:pt x="2493823" y="607210"/>
                    <a:pt x="2493824" y="954183"/>
                    <a:pt x="2493824" y="1301155"/>
                  </a:cubicBezTo>
                  <a:cubicBezTo>
                    <a:pt x="2493824" y="1370174"/>
                    <a:pt x="2466406" y="1436366"/>
                    <a:pt x="2417602" y="1485170"/>
                  </a:cubicBezTo>
                  <a:cubicBezTo>
                    <a:pt x="2368798" y="1533974"/>
                    <a:pt x="2302606" y="1561392"/>
                    <a:pt x="2233587" y="1561392"/>
                  </a:cubicBezTo>
                  <a:lnTo>
                    <a:pt x="260237" y="1561392"/>
                  </a:lnTo>
                  <a:cubicBezTo>
                    <a:pt x="191218" y="1561392"/>
                    <a:pt x="125026" y="1533974"/>
                    <a:pt x="76222" y="1485170"/>
                  </a:cubicBezTo>
                  <a:cubicBezTo>
                    <a:pt x="27418" y="1436366"/>
                    <a:pt x="0" y="1370174"/>
                    <a:pt x="1" y="1301155"/>
                  </a:cubicBezTo>
                  <a:cubicBezTo>
                    <a:pt x="1" y="954182"/>
                    <a:pt x="0" y="607210"/>
                    <a:pt x="0" y="260237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7729367"/>
                <a:satOff val="-82653"/>
                <a:lumOff val="2156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801" tIns="144801" rIns="144801" bIns="144801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rgbClr val="002060"/>
                  </a:solidFill>
                </a:rPr>
                <a:t>Ознакомление с миром природы.</a:t>
              </a:r>
              <a:endParaRPr lang="ru-RU" sz="1800" b="1" kern="1200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51520" y="260648"/>
          <a:ext cx="878497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2060848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В процессе формирования элементарных  математических представлений эти методы используются комплексно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Ведущим принято считать </a:t>
            </a:r>
            <a:r>
              <a:rPr lang="ru-RU" sz="2400" b="1" dirty="0" smtClean="0"/>
              <a:t>практический</a:t>
            </a:r>
            <a:r>
              <a:rPr lang="ru-RU" sz="2400" dirty="0" smtClean="0"/>
              <a:t> метод: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Выполнение разнообразных практических  действий, служащих основой для умственных  действий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Широкое использование дидактического материала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Возникновение представлений как результаты практических действий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Выработка навыков счета, измерений, вычислений и рассуждений в самой элементарной форме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Широкое использование ЭМП в практической деятельности в быту, игре, труде и др. видах</a:t>
            </a:r>
            <a:endParaRPr lang="ru-RU" sz="2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1680" y="1484784"/>
            <a:ext cx="738664" cy="46085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3600" b="1" dirty="0" smtClean="0"/>
              <a:t>Практический метод</a:t>
            </a:r>
            <a:endParaRPr lang="ru-RU" sz="36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15816" y="620688"/>
            <a:ext cx="5976664" cy="12192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Программа «От рождения до школы» рекомендует использование следующей литературы: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formirovanie-elementarnyih-matematicheskih-predstavleniy-srednyaya-gruppa_1076098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233" r="15374"/>
          <a:stretch>
            <a:fillRect/>
          </a:stretch>
        </p:blipFill>
        <p:spPr>
          <a:xfrm>
            <a:off x="611560" y="1268761"/>
            <a:ext cx="1656184" cy="238667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987824" y="1844824"/>
            <a:ext cx="5832648" cy="52578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spc="250" dirty="0" smtClean="0">
                <a:solidFill>
                  <a:schemeClr val="tx1"/>
                </a:solidFill>
              </a:rPr>
              <a:t> Методические пособия</a:t>
            </a:r>
          </a:p>
          <a:p>
            <a:r>
              <a:rPr lang="ru-RU" b="1" cap="all" spc="250" dirty="0" err="1" smtClean="0">
                <a:solidFill>
                  <a:schemeClr val="tx1"/>
                </a:solidFill>
              </a:rPr>
              <a:t>Помораева</a:t>
            </a:r>
            <a:r>
              <a:rPr lang="ru-RU" b="1" cap="all" spc="250" dirty="0" smtClean="0">
                <a:solidFill>
                  <a:schemeClr val="tx1"/>
                </a:solidFill>
              </a:rPr>
              <a:t> И. А., </a:t>
            </a:r>
            <a:r>
              <a:rPr lang="ru-RU" b="1" cap="all" spc="250" dirty="0" err="1" smtClean="0">
                <a:solidFill>
                  <a:schemeClr val="tx1"/>
                </a:solidFill>
              </a:rPr>
              <a:t>Позина</a:t>
            </a:r>
            <a:r>
              <a:rPr lang="ru-RU" b="1" cap="all" spc="250" dirty="0" smtClean="0">
                <a:solidFill>
                  <a:schemeClr val="tx1"/>
                </a:solidFill>
              </a:rPr>
              <a:t>  В. А. Формирование элементарных математических представлений. Старшая группа (5–6 лет).</a:t>
            </a:r>
          </a:p>
          <a:p>
            <a:endParaRPr lang="ru-RU" b="1" cap="all" spc="250" dirty="0" smtClean="0">
              <a:solidFill>
                <a:schemeClr val="tx1"/>
              </a:solidFill>
            </a:endParaRPr>
          </a:p>
          <a:p>
            <a:endParaRPr lang="ru-RU" b="1" cap="all" spc="250" dirty="0" smtClean="0">
              <a:solidFill>
                <a:schemeClr val="tx1"/>
              </a:solidFill>
            </a:endParaRPr>
          </a:p>
          <a:p>
            <a:r>
              <a:rPr lang="ru-RU" b="1" cap="all" spc="250" dirty="0" err="1" smtClean="0">
                <a:solidFill>
                  <a:schemeClr val="tx1"/>
                </a:solidFill>
              </a:rPr>
              <a:t>Помораева</a:t>
            </a:r>
            <a:r>
              <a:rPr lang="ru-RU" b="1" cap="all" spc="250" dirty="0" smtClean="0">
                <a:solidFill>
                  <a:schemeClr val="tx1"/>
                </a:solidFill>
              </a:rPr>
              <a:t> И. А., </a:t>
            </a:r>
            <a:r>
              <a:rPr lang="ru-RU" b="1" cap="all" spc="250" dirty="0" err="1" smtClean="0">
                <a:solidFill>
                  <a:schemeClr val="tx1"/>
                </a:solidFill>
              </a:rPr>
              <a:t>Позина</a:t>
            </a:r>
            <a:r>
              <a:rPr lang="ru-RU" b="1" cap="all" spc="250" dirty="0" smtClean="0">
                <a:solidFill>
                  <a:schemeClr val="tx1"/>
                </a:solidFill>
              </a:rPr>
              <a:t>  В.А. Формирование элементарных математических представлений. Подготовительная к школе группа (6–7 лет).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formirovanie-elementarnyih-matematicheskih-predstavleniy-podgotovitelnaya-k-shkole-gruppa_10748772.jpg"/>
          <p:cNvPicPr>
            <a:picLocks noChangeAspect="1"/>
          </p:cNvPicPr>
          <p:nvPr/>
        </p:nvPicPr>
        <p:blipFill>
          <a:blip r:embed="rId3" cstate="print"/>
          <a:srcRect l="14457" r="16150"/>
          <a:stretch>
            <a:fillRect/>
          </a:stretch>
        </p:blipFill>
        <p:spPr>
          <a:xfrm>
            <a:off x="611561" y="4077072"/>
            <a:ext cx="1656184" cy="23866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620688"/>
            <a:ext cx="5867400" cy="12192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Программа «От рождения до школы» рекомендует использование следующей литературы:</a:t>
            </a:r>
            <a:endParaRPr lang="ru-RU" dirty="0"/>
          </a:p>
        </p:txBody>
      </p:sp>
      <p:pic>
        <p:nvPicPr>
          <p:cNvPr id="6" name="Рисунок 5" descr="formirovanie-elementarnyih-matematicheskih-predstavleniy-starshaya-gruppa-detskogo-sada_10933579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865" y="1196753"/>
            <a:ext cx="2694943" cy="269494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ContrastingRightFacing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987824" y="1844824"/>
            <a:ext cx="5976664" cy="4680520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ru-RU" sz="2000" b="1" cap="all" spc="250" dirty="0" smtClean="0">
                <a:solidFill>
                  <a:schemeClr val="tx1"/>
                </a:solidFill>
                <a:latin typeface="+mj-lt"/>
              </a:rPr>
              <a:t> Электронные образовательные ресурсы (ЭОР)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ru-RU" b="1" cap="all" spc="250" dirty="0" err="1" smtClean="0">
                <a:solidFill>
                  <a:schemeClr val="tx1"/>
                </a:solidFill>
                <a:latin typeface="+mj-lt"/>
              </a:rPr>
              <a:t>Помораева</a:t>
            </a:r>
            <a:r>
              <a:rPr lang="ru-RU" b="1" cap="all" spc="250" dirty="0" smtClean="0">
                <a:solidFill>
                  <a:schemeClr val="tx1"/>
                </a:solidFill>
                <a:latin typeface="+mj-lt"/>
              </a:rPr>
              <a:t> И. А., </a:t>
            </a:r>
            <a:r>
              <a:rPr lang="ru-RU" b="1" cap="all" spc="250" dirty="0" err="1" smtClean="0">
                <a:solidFill>
                  <a:schemeClr val="tx1"/>
                </a:solidFill>
                <a:latin typeface="+mj-lt"/>
              </a:rPr>
              <a:t>Позина</a:t>
            </a:r>
            <a:r>
              <a:rPr lang="ru-RU" b="1" cap="all" spc="250" dirty="0" smtClean="0">
                <a:solidFill>
                  <a:schemeClr val="tx1"/>
                </a:solidFill>
                <a:latin typeface="+mj-lt"/>
              </a:rPr>
              <a:t>  В. А. Формирование элементарных математических представлений. Старшая группа (5–6 лет).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endParaRPr lang="ru-RU" b="1" cap="all" spc="250" dirty="0" smtClean="0">
              <a:solidFill>
                <a:schemeClr val="tx1"/>
              </a:solidFill>
              <a:latin typeface="+mj-lt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endParaRPr lang="ru-RU" b="1" cap="all" spc="250" dirty="0" smtClean="0">
              <a:solidFill>
                <a:schemeClr val="tx1"/>
              </a:solidFill>
              <a:latin typeface="+mj-lt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ru-RU" b="1" cap="all" spc="250" dirty="0" err="1" smtClean="0">
                <a:solidFill>
                  <a:schemeClr val="tx1"/>
                </a:solidFill>
                <a:latin typeface="+mj-lt"/>
              </a:rPr>
              <a:t>Помораева</a:t>
            </a:r>
            <a:r>
              <a:rPr lang="ru-RU" b="1" cap="all" spc="250" dirty="0" smtClean="0">
                <a:solidFill>
                  <a:schemeClr val="tx1"/>
                </a:solidFill>
                <a:latin typeface="+mj-lt"/>
              </a:rPr>
              <a:t> И. А., </a:t>
            </a:r>
            <a:r>
              <a:rPr lang="ru-RU" b="1" cap="all" spc="250" dirty="0" err="1" smtClean="0">
                <a:solidFill>
                  <a:schemeClr val="tx1"/>
                </a:solidFill>
                <a:latin typeface="+mj-lt"/>
              </a:rPr>
              <a:t>Позина</a:t>
            </a:r>
            <a:r>
              <a:rPr lang="ru-RU" b="1" cap="all" spc="250" dirty="0" smtClean="0">
                <a:solidFill>
                  <a:schemeClr val="tx1"/>
                </a:solidFill>
                <a:latin typeface="+mj-lt"/>
              </a:rPr>
              <a:t> В. А. Формирование элементарных математических представлений. Подготовительная к школе группа (6–7 лет).</a:t>
            </a:r>
          </a:p>
          <a:p>
            <a:endParaRPr lang="ru-RU" sz="1200" b="1" dirty="0">
              <a:latin typeface="+mj-lt"/>
            </a:endParaRPr>
          </a:p>
        </p:txBody>
      </p:sp>
      <p:pic>
        <p:nvPicPr>
          <p:cNvPr id="7" name="Рисунок 6" descr="big.jpg"/>
          <p:cNvPicPr>
            <a:picLocks noChangeAspect="1"/>
          </p:cNvPicPr>
          <p:nvPr/>
        </p:nvPicPr>
        <p:blipFill>
          <a:blip r:embed="rId3" cstate="print"/>
          <a:srcRect t="2941" b="5882"/>
          <a:stretch>
            <a:fillRect/>
          </a:stretch>
        </p:blipFill>
        <p:spPr>
          <a:xfrm>
            <a:off x="611561" y="4077072"/>
            <a:ext cx="1584176" cy="223224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ContrastingRightFacing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76672"/>
            <a:ext cx="5867400" cy="12192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Программа «От рождения до школы» рекомендует использование следующей литературы:</a:t>
            </a:r>
            <a:endParaRPr lang="ru-RU" dirty="0"/>
          </a:p>
        </p:txBody>
      </p:sp>
      <p:pic>
        <p:nvPicPr>
          <p:cNvPr id="5" name="Рисунок 4" descr="21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60812"/>
            <a:ext cx="1594017" cy="20801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ContrastingRightFacing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59832" y="1628800"/>
            <a:ext cx="5832648" cy="4464496"/>
          </a:xfrm>
        </p:spPr>
        <p:txBody>
          <a:bodyPr>
            <a:normAutofit/>
          </a:bodyPr>
          <a:lstStyle/>
          <a:p>
            <a:pPr algn="ctr"/>
            <a:r>
              <a:rPr lang="ru-RU" sz="1800" b="1" cap="all" spc="250" dirty="0" smtClean="0">
                <a:solidFill>
                  <a:schemeClr val="tx2"/>
                </a:solidFill>
              </a:rPr>
              <a:t> </a:t>
            </a:r>
            <a:r>
              <a:rPr lang="ru-RU" sz="1800" b="1" cap="all" spc="250" dirty="0" smtClean="0">
                <a:solidFill>
                  <a:schemeClr val="tx1"/>
                </a:solidFill>
              </a:rPr>
              <a:t>Рабочие тетради</a:t>
            </a:r>
          </a:p>
          <a:p>
            <a:r>
              <a:rPr lang="ru-RU" b="1" cap="all" spc="250" dirty="0" smtClean="0">
                <a:solidFill>
                  <a:schemeClr val="tx1"/>
                </a:solidFill>
              </a:rPr>
              <a:t>Дарья Денисова, Юрий </a:t>
            </a:r>
            <a:r>
              <a:rPr lang="ru-RU" b="1" cap="all" spc="250" dirty="0" err="1" smtClean="0">
                <a:solidFill>
                  <a:schemeClr val="tx1"/>
                </a:solidFill>
              </a:rPr>
              <a:t>Дорожин</a:t>
            </a:r>
            <a:r>
              <a:rPr lang="ru-RU" b="1" cap="all" spc="250" dirty="0" smtClean="0">
                <a:solidFill>
                  <a:schemeClr val="tx1"/>
                </a:solidFill>
              </a:rPr>
              <a:t>. Математика для дошкольников: Старшая группа.</a:t>
            </a:r>
          </a:p>
          <a:p>
            <a:r>
              <a:rPr lang="ru-RU" b="1" cap="all" spc="250" dirty="0" smtClean="0">
                <a:solidFill>
                  <a:schemeClr val="tx1"/>
                </a:solidFill>
              </a:rPr>
              <a:t>Дарья Денисова, Юрий </a:t>
            </a:r>
            <a:r>
              <a:rPr lang="ru-RU" b="1" cap="all" spc="250" dirty="0" err="1" smtClean="0">
                <a:solidFill>
                  <a:schemeClr val="tx1"/>
                </a:solidFill>
              </a:rPr>
              <a:t>Дорожин</a:t>
            </a:r>
            <a:r>
              <a:rPr lang="ru-RU" b="1" cap="all" spc="250" dirty="0" smtClean="0">
                <a:solidFill>
                  <a:schemeClr val="tx1"/>
                </a:solidFill>
              </a:rPr>
              <a:t>. Математика для дошкольников: Подготовительная к школе группа.</a:t>
            </a:r>
          </a:p>
          <a:p>
            <a:r>
              <a:rPr lang="ru-RU" b="1" cap="all" spc="250" dirty="0" smtClean="0">
                <a:solidFill>
                  <a:schemeClr val="tx1"/>
                </a:solidFill>
              </a:rPr>
              <a:t> </a:t>
            </a:r>
            <a:r>
              <a:rPr lang="ru-RU" sz="1800" b="1" cap="all" spc="250" dirty="0" smtClean="0">
                <a:solidFill>
                  <a:schemeClr val="tx1"/>
                </a:solidFill>
              </a:rPr>
              <a:t>Наглядно-дидактические пособия</a:t>
            </a:r>
            <a:endParaRPr lang="ru-RU" b="1" cap="all" spc="250" dirty="0" smtClean="0">
              <a:solidFill>
                <a:schemeClr val="tx1"/>
              </a:solidFill>
            </a:endParaRPr>
          </a:p>
          <a:p>
            <a:r>
              <a:rPr lang="ru-RU" sz="2000" b="1" cap="all" spc="250" dirty="0" smtClean="0">
                <a:solidFill>
                  <a:schemeClr val="tx1"/>
                </a:solidFill>
              </a:rPr>
              <a:t>Плакаты</a:t>
            </a:r>
            <a:r>
              <a:rPr lang="ru-RU" b="1" cap="all" spc="250" dirty="0" smtClean="0">
                <a:solidFill>
                  <a:schemeClr val="tx1"/>
                </a:solidFill>
              </a:rPr>
              <a:t>: «Счет до 10»; «Счет до 20»; «Цвет»; «Форма».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789041"/>
            <a:ext cx="1572221" cy="20882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ContrastingRightFacing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 descr="4943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5013176"/>
            <a:ext cx="1064865" cy="15972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0b190204_avat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00" y="4725144"/>
            <a:ext cx="1905000" cy="190500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9" name="Рисунок 8" descr="4943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5013176"/>
            <a:ext cx="1056117" cy="15841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 descr="13389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3968" y="5013176"/>
            <a:ext cx="1213928" cy="15841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139198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4048" y="5013176"/>
            <a:ext cx="1080120" cy="16201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Naglyadno-didakticheskoe-posobie.-Formi-i-figuri-(Naglyadno-didakticheskie-posobiya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161" b="9194"/>
          <a:stretch>
            <a:fillRect/>
          </a:stretch>
        </p:blipFill>
        <p:spPr>
          <a:xfrm>
            <a:off x="6154123" y="4848944"/>
            <a:ext cx="1586229" cy="182041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996952"/>
            <a:ext cx="7772400" cy="33996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Учебно-методические пособия из комплекта программы по формированию элементарных математических представлений «Математические ступеньки» Колесниковой Елены Владимировны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2" name="Рисунок 31" descr="big (2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440160" cy="222570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3407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«Математические ступеньки» Колесниковой Е.В.</a:t>
            </a:r>
            <a:endParaRPr lang="ru-RU" dirty="0"/>
          </a:p>
        </p:txBody>
      </p:sp>
      <p:pic>
        <p:nvPicPr>
          <p:cNvPr id="5" name="Рисунок 4" descr="big (2).jpg"/>
          <p:cNvPicPr>
            <a:picLocks noChangeAspect="1"/>
          </p:cNvPicPr>
          <p:nvPr/>
        </p:nvPicPr>
        <p:blipFill>
          <a:blip r:embed="rId2" cstate="print"/>
          <a:srcRect t="26682" b="28848"/>
          <a:stretch>
            <a:fillRect/>
          </a:stretch>
        </p:blipFill>
        <p:spPr>
          <a:xfrm>
            <a:off x="3923928" y="1268761"/>
            <a:ext cx="1558805" cy="93610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big (3).jpg"/>
          <p:cNvPicPr>
            <a:picLocks noChangeAspect="1"/>
          </p:cNvPicPr>
          <p:nvPr/>
        </p:nvPicPr>
        <p:blipFill>
          <a:blip r:embed="rId3" cstate="print"/>
          <a:srcRect t="26682" b="28848"/>
          <a:stretch>
            <a:fillRect/>
          </a:stretch>
        </p:blipFill>
        <p:spPr>
          <a:xfrm>
            <a:off x="7405683" y="1268761"/>
            <a:ext cx="1558805" cy="936104"/>
          </a:xfrm>
          <a:prstGeom prst="rect">
            <a:avLst/>
          </a:prstGeom>
          <a:ln w="3492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 descr="big (4).jpg"/>
          <p:cNvPicPr>
            <a:picLocks noChangeAspect="1"/>
          </p:cNvPicPr>
          <p:nvPr/>
        </p:nvPicPr>
        <p:blipFill>
          <a:blip r:embed="rId4" cstate="print"/>
          <a:srcRect t="28905" b="28848"/>
          <a:stretch>
            <a:fillRect/>
          </a:stretch>
        </p:blipFill>
        <p:spPr>
          <a:xfrm>
            <a:off x="5638023" y="1268760"/>
            <a:ext cx="1640848" cy="936105"/>
          </a:xfrm>
          <a:prstGeom prst="rect">
            <a:avLst/>
          </a:prstGeom>
          <a:ln w="3492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 descr="big (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2420888"/>
            <a:ext cx="838588" cy="1296000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big (14).jpg"/>
          <p:cNvPicPr>
            <a:picLocks noChangeAspect="1"/>
          </p:cNvPicPr>
          <p:nvPr/>
        </p:nvPicPr>
        <p:blipFill>
          <a:blip r:embed="rId6" cstate="print"/>
          <a:srcRect t="6670" b="6613"/>
          <a:stretch>
            <a:fillRect/>
          </a:stretch>
        </p:blipFill>
        <p:spPr>
          <a:xfrm>
            <a:off x="179513" y="2420888"/>
            <a:ext cx="967154" cy="1296144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big (10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1641" y="3861048"/>
            <a:ext cx="838681" cy="1296144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 descr="big (15).jpg"/>
          <p:cNvPicPr>
            <a:picLocks noChangeAspect="1"/>
          </p:cNvPicPr>
          <p:nvPr/>
        </p:nvPicPr>
        <p:blipFill>
          <a:blip r:embed="rId8" cstate="print"/>
          <a:srcRect t="5807" b="7057"/>
          <a:stretch>
            <a:fillRect/>
          </a:stretch>
        </p:blipFill>
        <p:spPr>
          <a:xfrm>
            <a:off x="179512" y="3861048"/>
            <a:ext cx="962492" cy="1296144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big (9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19872" y="2420888"/>
            <a:ext cx="838681" cy="1296144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big (6).jpg"/>
          <p:cNvPicPr>
            <a:picLocks noChangeAspect="1"/>
          </p:cNvPicPr>
          <p:nvPr/>
        </p:nvPicPr>
        <p:blipFill>
          <a:blip r:embed="rId10" cstate="print"/>
          <a:srcRect t="8714" b="12864"/>
          <a:stretch>
            <a:fillRect/>
          </a:stretch>
        </p:blipFill>
        <p:spPr>
          <a:xfrm>
            <a:off x="2267744" y="2420888"/>
            <a:ext cx="936104" cy="1296144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 descr="big (8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19872" y="3861192"/>
            <a:ext cx="792088" cy="1224136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 descr="big (5).jpg"/>
          <p:cNvPicPr>
            <a:picLocks noChangeAspect="1"/>
          </p:cNvPicPr>
          <p:nvPr/>
        </p:nvPicPr>
        <p:blipFill>
          <a:blip r:embed="rId12" cstate="print"/>
          <a:srcRect t="9524" b="9524"/>
          <a:stretch>
            <a:fillRect/>
          </a:stretch>
        </p:blipFill>
        <p:spPr>
          <a:xfrm>
            <a:off x="2267745" y="3861048"/>
            <a:ext cx="920904" cy="1152128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Рисунок 15" descr="big (13).jpg"/>
          <p:cNvPicPr>
            <a:picLocks noChangeAspect="1"/>
          </p:cNvPicPr>
          <p:nvPr/>
        </p:nvPicPr>
        <p:blipFill>
          <a:blip r:embed="rId13" cstate="print"/>
          <a:srcRect t="5000" b="10000"/>
          <a:stretch>
            <a:fillRect/>
          </a:stretch>
        </p:blipFill>
        <p:spPr>
          <a:xfrm>
            <a:off x="179512" y="5301208"/>
            <a:ext cx="931868" cy="1224136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Рисунок 16" descr="big (27).jpg"/>
          <p:cNvPicPr>
            <a:picLocks noChangeAspect="1"/>
          </p:cNvPicPr>
          <p:nvPr/>
        </p:nvPicPr>
        <p:blipFill>
          <a:blip r:embed="rId14" cstate="print"/>
          <a:srcRect t="5000" b="10000"/>
          <a:stretch>
            <a:fillRect/>
          </a:stretch>
        </p:blipFill>
        <p:spPr>
          <a:xfrm>
            <a:off x="1259632" y="5301208"/>
            <a:ext cx="931868" cy="1224136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Рисунок 17" descr="big (20)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419872" y="5301208"/>
            <a:ext cx="838682" cy="1296144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Рисунок 18" descr="big (24)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51520" y="836712"/>
            <a:ext cx="849760" cy="1313266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Рисунок 19" descr="big (25).jpg"/>
          <p:cNvPicPr>
            <a:picLocks noChangeAspect="1"/>
          </p:cNvPicPr>
          <p:nvPr/>
        </p:nvPicPr>
        <p:blipFill>
          <a:blip r:embed="rId17" cstate="print"/>
          <a:srcRect t="4977" b="5430"/>
          <a:stretch>
            <a:fillRect/>
          </a:stretch>
        </p:blipFill>
        <p:spPr>
          <a:xfrm>
            <a:off x="4427984" y="2420888"/>
            <a:ext cx="936104" cy="1296144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Рисунок 20" descr="big (12).jpg"/>
          <p:cNvPicPr>
            <a:picLocks noChangeAspect="1"/>
          </p:cNvPicPr>
          <p:nvPr/>
        </p:nvPicPr>
        <p:blipFill>
          <a:blip r:embed="rId18" cstate="print"/>
          <a:srcRect t="5010" b="9812"/>
          <a:stretch>
            <a:fillRect/>
          </a:stretch>
        </p:blipFill>
        <p:spPr>
          <a:xfrm>
            <a:off x="5514283" y="3861048"/>
            <a:ext cx="929925" cy="1224136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" name="Рисунок 21" descr="big (16).jpg"/>
          <p:cNvPicPr>
            <a:picLocks noChangeAspect="1"/>
          </p:cNvPicPr>
          <p:nvPr/>
        </p:nvPicPr>
        <p:blipFill>
          <a:blip r:embed="rId19" cstate="print"/>
          <a:srcRect t="10021" b="9812"/>
          <a:stretch>
            <a:fillRect/>
          </a:stretch>
        </p:blipFill>
        <p:spPr>
          <a:xfrm>
            <a:off x="7740352" y="2492896"/>
            <a:ext cx="929925" cy="1152128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" name="Рисунок 22" descr="big (19).jpg"/>
          <p:cNvPicPr>
            <a:picLocks noChangeAspect="1"/>
          </p:cNvPicPr>
          <p:nvPr/>
        </p:nvPicPr>
        <p:blipFill>
          <a:blip r:embed="rId20" cstate="print"/>
          <a:srcRect t="5010" b="4801"/>
          <a:stretch>
            <a:fillRect/>
          </a:stretch>
        </p:blipFill>
        <p:spPr>
          <a:xfrm>
            <a:off x="2267744" y="5301208"/>
            <a:ext cx="929925" cy="1296144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4" name="Рисунок 23" descr="big (21).jpg"/>
          <p:cNvPicPr>
            <a:picLocks noChangeAspect="1"/>
          </p:cNvPicPr>
          <p:nvPr/>
        </p:nvPicPr>
        <p:blipFill>
          <a:blip r:embed="rId21" cstate="print"/>
          <a:srcRect t="5010" b="9812"/>
          <a:stretch>
            <a:fillRect/>
          </a:stretch>
        </p:blipFill>
        <p:spPr>
          <a:xfrm>
            <a:off x="6738419" y="5301208"/>
            <a:ext cx="929925" cy="1224136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5" name="Рисунок 24" descr="big (22).jpg"/>
          <p:cNvPicPr>
            <a:picLocks noChangeAspect="1"/>
          </p:cNvPicPr>
          <p:nvPr/>
        </p:nvPicPr>
        <p:blipFill>
          <a:blip r:embed="rId22" cstate="print"/>
          <a:srcRect t="10021" b="9812"/>
          <a:stretch>
            <a:fillRect/>
          </a:stretch>
        </p:blipFill>
        <p:spPr>
          <a:xfrm>
            <a:off x="7746531" y="3933056"/>
            <a:ext cx="929925" cy="1152128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6" name="Рисунок 25" descr="big (23).jpg"/>
          <p:cNvPicPr>
            <a:picLocks noChangeAspect="1"/>
          </p:cNvPicPr>
          <p:nvPr/>
        </p:nvPicPr>
        <p:blipFill>
          <a:blip r:embed="rId23" cstate="print"/>
          <a:srcRect t="10021" b="9812"/>
          <a:stretch>
            <a:fillRect/>
          </a:stretch>
        </p:blipFill>
        <p:spPr>
          <a:xfrm>
            <a:off x="6660232" y="3933056"/>
            <a:ext cx="929925" cy="1152128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7" name="Рисунок 26" descr="big (26).jpg"/>
          <p:cNvPicPr>
            <a:picLocks noChangeAspect="1"/>
          </p:cNvPicPr>
          <p:nvPr/>
        </p:nvPicPr>
        <p:blipFill>
          <a:blip r:embed="rId24" cstate="print"/>
          <a:srcRect t="10020" b="9812"/>
          <a:stretch>
            <a:fillRect/>
          </a:stretch>
        </p:blipFill>
        <p:spPr>
          <a:xfrm>
            <a:off x="4499992" y="5301208"/>
            <a:ext cx="1008112" cy="1248998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8" name="Рисунок 27" descr="big (28).jpg"/>
          <p:cNvPicPr>
            <a:picLocks noChangeAspect="1"/>
          </p:cNvPicPr>
          <p:nvPr/>
        </p:nvPicPr>
        <p:blipFill>
          <a:blip r:embed="rId25" cstate="print"/>
          <a:srcRect t="5010" b="9812"/>
          <a:stretch>
            <a:fillRect/>
          </a:stretch>
        </p:blipFill>
        <p:spPr>
          <a:xfrm>
            <a:off x="5658299" y="5301208"/>
            <a:ext cx="929925" cy="1224136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9" name="Рисунок 28" descr="big (29).jpg"/>
          <p:cNvPicPr>
            <a:picLocks noChangeAspect="1"/>
          </p:cNvPicPr>
          <p:nvPr/>
        </p:nvPicPr>
        <p:blipFill>
          <a:blip r:embed="rId26" cstate="print"/>
          <a:srcRect t="10021" b="9812"/>
          <a:stretch>
            <a:fillRect/>
          </a:stretch>
        </p:blipFill>
        <p:spPr>
          <a:xfrm>
            <a:off x="4427984" y="3861048"/>
            <a:ext cx="929925" cy="1152128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" name="Рисунок 29" descr="big (30).jpg"/>
          <p:cNvPicPr>
            <a:picLocks noChangeAspect="1"/>
          </p:cNvPicPr>
          <p:nvPr/>
        </p:nvPicPr>
        <p:blipFill>
          <a:blip r:embed="rId27" cstate="print"/>
          <a:srcRect t="5010" b="4801"/>
          <a:stretch>
            <a:fillRect/>
          </a:stretch>
        </p:blipFill>
        <p:spPr>
          <a:xfrm>
            <a:off x="6660232" y="2420888"/>
            <a:ext cx="929925" cy="1296144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1" name="Рисунок 30" descr="big (31).jpg"/>
          <p:cNvPicPr>
            <a:picLocks noChangeAspect="1"/>
          </p:cNvPicPr>
          <p:nvPr/>
        </p:nvPicPr>
        <p:blipFill>
          <a:blip r:embed="rId28" cstate="print"/>
          <a:srcRect t="10021" b="9812"/>
          <a:stretch>
            <a:fillRect/>
          </a:stretch>
        </p:blipFill>
        <p:spPr>
          <a:xfrm>
            <a:off x="5508104" y="2492896"/>
            <a:ext cx="929925" cy="1152128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Учебно-методические пособия</a:t>
            </a:r>
            <a:endParaRPr lang="ru-RU" dirty="0"/>
          </a:p>
        </p:txBody>
      </p:sp>
      <p:sp>
        <p:nvSpPr>
          <p:cNvPr id="4" name="Содержимое 3"/>
          <p:cNvSpPr txBox="1">
            <a:spLocks noGrp="1"/>
          </p:cNvSpPr>
          <p:nvPr>
            <p:ph sz="quarter" idx="1"/>
          </p:nvPr>
        </p:nvSpPr>
        <p:spPr>
          <a:xfrm>
            <a:off x="179512" y="1412776"/>
            <a:ext cx="8784976" cy="510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/>
              <a:t>Предназначены для работы с детьми 3-4, 4-5, 5-6, 6-7 лет через систему увлекательных игр и упражнений.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Соответствуют принципу развивающего обучения, целью которого является развитие ребенка;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Сочетают принципы научной обоснованности и практической применимости (содержание программы соответствует основным положениям возрастной психологии и дошкольной педагогики, при этом имеет возможность реализации в массовой практике дошкольного образования;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Соответствуют критериям полноты, необходимости и достаточности (позволяет решать поставленные цели и задачи на необходимом и достаточном материале, максимально приближаясь к разумному «минимуму»);</a:t>
            </a:r>
          </a:p>
          <a:p>
            <a:pPr>
              <a:buFont typeface="Arial" pitchFamily="34" charset="0"/>
              <a:buChar char="•"/>
            </a:pPr>
            <a:endParaRPr lang="ru-RU" sz="22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Учебно-методические пособия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45720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/>
              <a:t>Обеспечивают единство воспитательных, развивающих и обучающих целей и задач в процессе реализации, в которых формируются знания, умения и навыки, имеющие непосредственное отношение к развитию детей;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Строятся с учетом интеграции образовательных областей в соответствии с возрастными особенностями и возможностями воспитанников, спецификой и возможностями образовательных областей;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Основываются на комплексно-тематическом принципе построения образовательного процесса;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Предусматривают решение программных образовательных задач в совместной деятельности не только в рамках непосредственной образовательной деятельности, но и при проведении режимных моментов в соответствии со спецификой дошкольного образования;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Обеспечивают достижение воспитанниками готовности к школе;</a:t>
            </a:r>
          </a:p>
          <a:p>
            <a:pPr>
              <a:buFont typeface="Arial" pitchFamily="34" charset="0"/>
              <a:buChar char="•"/>
            </a:pPr>
            <a:endParaRPr lang="ru-RU" sz="22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Формируются предпосылки к универсальным учебным действиям (УУД) с учетом личностного содержания: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4572000"/>
          </a:xfrm>
        </p:spPr>
        <p:txBody>
          <a:bodyPr>
            <a:noAutofit/>
          </a:bodyPr>
          <a:lstStyle/>
          <a:p>
            <a:r>
              <a:rPr lang="ru-RU" sz="1800" i="1" dirty="0" smtClean="0"/>
              <a:t>Личностные</a:t>
            </a:r>
            <a:r>
              <a:rPr lang="ru-RU" sz="1800" dirty="0" smtClean="0"/>
              <a:t> – умение соотносить поступки, события с принятыми этическими принципами, знание моральных норм и умение выделить нравственный аспект поведения;</a:t>
            </a:r>
          </a:p>
          <a:p>
            <a:r>
              <a:rPr lang="ru-RU" sz="1800" i="1" dirty="0" smtClean="0"/>
              <a:t>Регулятивные</a:t>
            </a:r>
            <a:r>
              <a:rPr lang="ru-RU" sz="1800" dirty="0" smtClean="0"/>
              <a:t>  - обеспечивающие организацию каждым ребенком своего рабочего места, понимание учебной задачи, ее самостоятельное решение, а также у детей формируются навыки самоконтроля и самооценки (с 4 лет);</a:t>
            </a:r>
          </a:p>
          <a:p>
            <a:r>
              <a:rPr lang="ru-RU" sz="1800" i="1" dirty="0" smtClean="0"/>
              <a:t>Познавательные</a:t>
            </a:r>
            <a:r>
              <a:rPr lang="ru-RU" sz="1800" dirty="0" smtClean="0"/>
              <a:t>  - в свою очередь делятся на </a:t>
            </a:r>
            <a:r>
              <a:rPr lang="ru-RU" sz="1800" dirty="0" err="1" smtClean="0"/>
              <a:t>общеучебные</a:t>
            </a:r>
            <a:r>
              <a:rPr lang="ru-RU" sz="1800" dirty="0" smtClean="0"/>
              <a:t> – ребенок учится произвольно строить высказывания и самостоятельно выбирает эффективный способ выполнения задания (формируется на каждом занятии, начиная с младшей группы);</a:t>
            </a:r>
          </a:p>
          <a:p>
            <a:r>
              <a:rPr lang="ru-RU" sz="1800" i="1" dirty="0" smtClean="0"/>
              <a:t>Логические</a:t>
            </a:r>
            <a:r>
              <a:rPr lang="ru-RU" sz="1800" dirty="0" smtClean="0"/>
              <a:t>: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/>
              <a:t>Анализ и синтез объектов с целью выделения математических признаков (количества, формы, времени, пространства, величины),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/>
              <a:t>Установление причинно-следственных связей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/>
              <a:t>Построение логической цепи рассуждений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/>
              <a:t>Знаково-символическое моделирование</a:t>
            </a:r>
          </a:p>
          <a:p>
            <a:r>
              <a:rPr lang="ru-RU" sz="1800" i="1" dirty="0" smtClean="0"/>
              <a:t>Коммуникативные </a:t>
            </a:r>
            <a:r>
              <a:rPr lang="ru-RU" sz="1800" dirty="0" smtClean="0"/>
              <a:t>– дети учатся вступать в диалог, участвовать в коллективном обсуждении учебно-игровых задач, интегрироваться в группу сверстников и продуктивно с ними сотрудничать.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9144000" cy="566124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ru-RU" sz="2400" dirty="0" smtClean="0">
                <a:latin typeface="Arno Pro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no Pro" pitchFamily="18" charset="0"/>
              </a:rPr>
              <a:t>формирование элементарных математических представлений;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solidFill>
                  <a:srgbClr val="C00000"/>
                </a:solidFill>
                <a:latin typeface="Arno Pro" pitchFamily="18" charset="0"/>
              </a:rPr>
              <a:t> формирование первичных представлений об основных свойствах и отношениях объектов окружающего мира: форме, цвете, размере, количестве, числе, части и целом, пространстве и времени.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solidFill>
                  <a:srgbClr val="002060"/>
                </a:solidFill>
              </a:rPr>
              <a:t>развитие познавательных интересов детей, развитие любознательности и познавательной мотивации; 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solidFill>
                  <a:srgbClr val="002060"/>
                </a:solidFill>
              </a:rPr>
              <a:t>формирование познавательных действий,  становление сознания; 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solidFill>
                  <a:srgbClr val="002060"/>
                </a:solidFill>
              </a:rPr>
              <a:t>развитие воображения и творческой активности; 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solidFill>
                  <a:srgbClr val="002060"/>
                </a:solidFill>
              </a:rPr>
              <a:t>развитие восприятия, внимания, памяти, наблюдательности, способности анализировать, сравнивать, выделять характерные, существенные признаки предметов и явлений; умения устанавливать простейшие связи между предметами и явлениями, делать простейшие обобщения.</a:t>
            </a:r>
          </a:p>
          <a:p>
            <a:pPr>
              <a:buBlip>
                <a:blip r:embed="rId3"/>
              </a:buBlip>
            </a:pPr>
            <a:endParaRPr lang="ru-RU" sz="2400" dirty="0" smtClean="0">
              <a:latin typeface="Arno Pro" pitchFamily="18" charset="0"/>
            </a:endParaRPr>
          </a:p>
          <a:p>
            <a:pPr>
              <a:buNone/>
            </a:pPr>
            <a:endParaRPr lang="ru-RU" sz="2400" dirty="0">
              <a:latin typeface="Arno Pro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01752" y="228600"/>
          <a:ext cx="8534400" cy="6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Основное назначение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Помочь педагогам в подготовке и проведении занятий по формированию математических представлений в каждой возрастной группе дошкольного учреждения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Предоставить детям для самостоятельного выполнения систему увлекательных игр и упражнений с числами, цифрами, математическими знаками, геометрическими фигурами и т.д.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Способствовать формированию предпосылок универсальных учебных действий, которые включают понимание учебной задачи, ее самостоятельное решение, самоконтроль и самооценку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Развивать математические способности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Подготовить к следующему этапу обучения</a:t>
            </a: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37800"/>
            <a:ext cx="8534400" cy="7589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Условия реализации программы: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1785464" y="1196752"/>
            <a:ext cx="5616624" cy="1073296"/>
            <a:chOff x="1785464" y="1196752"/>
            <a:chExt cx="5616624" cy="107329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785464" y="1196752"/>
              <a:ext cx="2808312" cy="1073296"/>
              <a:chOff x="1785464" y="1196752"/>
              <a:chExt cx="2808312" cy="1073296"/>
            </a:xfrm>
          </p:grpSpPr>
          <p:cxnSp>
            <p:nvCxnSpPr>
              <p:cNvPr id="6" name="Прямая со стрелкой 5"/>
              <p:cNvCxnSpPr>
                <a:stCxn id="2" idx="2"/>
              </p:cNvCxnSpPr>
              <p:nvPr/>
            </p:nvCxnSpPr>
            <p:spPr>
              <a:xfrm flipH="1">
                <a:off x="1785464" y="1196752"/>
                <a:ext cx="2805264" cy="10012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 стрелкой 7"/>
              <p:cNvCxnSpPr>
                <a:stCxn id="2" idx="2"/>
              </p:cNvCxnSpPr>
              <p:nvPr/>
            </p:nvCxnSpPr>
            <p:spPr>
              <a:xfrm>
                <a:off x="4590728" y="1196752"/>
                <a:ext cx="3048" cy="10732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Прямая со стрелкой 9"/>
            <p:cNvCxnSpPr>
              <a:stCxn id="2" idx="2"/>
            </p:cNvCxnSpPr>
            <p:nvPr/>
          </p:nvCxnSpPr>
          <p:spPr>
            <a:xfrm>
              <a:off x="4590728" y="1196752"/>
              <a:ext cx="2811360" cy="9292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 концу дошкольного детства ребенок 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712968" cy="457200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Умеет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  • Самостоятельно объединять различные группы предметов, имеющие общий признак, в единое множество и удалять из множества отдельные его части (часть предметов). Устанавливать связи и отношения между целым множеством и различными его частями (частью); находить части целого множества и целое по известным частям.</a:t>
            </a:r>
            <a:br>
              <a:rPr lang="ru-RU" sz="1800" dirty="0" smtClean="0"/>
            </a:br>
            <a:r>
              <a:rPr lang="ru-RU" sz="1800" dirty="0" smtClean="0"/>
              <a:t>   • Считать до 10 и дальше (количественный, порядковый счет в пределах 20).</a:t>
            </a:r>
            <a:br>
              <a:rPr lang="ru-RU" sz="1800" dirty="0" smtClean="0"/>
            </a:br>
            <a:r>
              <a:rPr lang="ru-RU" sz="1800" dirty="0" smtClean="0"/>
              <a:t>   • Называть числа в прямом (обратном) порядке до 10, начиная с любого числа натурального ряда (в пределах 10).</a:t>
            </a:r>
            <a:br>
              <a:rPr lang="ru-RU" sz="1800" dirty="0" smtClean="0"/>
            </a:br>
            <a:r>
              <a:rPr lang="ru-RU" sz="1800" dirty="0" smtClean="0"/>
              <a:t>   • Соотносить цифру (0–9) и количество предметов.</a:t>
            </a:r>
            <a:br>
              <a:rPr lang="ru-RU" sz="1800" dirty="0" smtClean="0"/>
            </a:br>
            <a:r>
              <a:rPr lang="ru-RU" sz="1800" dirty="0" smtClean="0"/>
              <a:t>   • Составлять и решать задачи в одно действие на сложение и вычитание, пользоваться цифрами и арифметическими знаками (+, —, =).</a:t>
            </a:r>
            <a:br>
              <a:rPr lang="ru-RU" sz="1800" dirty="0" smtClean="0"/>
            </a:br>
            <a:r>
              <a:rPr lang="ru-RU" sz="1800" dirty="0" smtClean="0"/>
              <a:t>   • Различать величины: длину (ширину, высоту), объем (вместимость), массу (вес), время и способы их измерения.</a:t>
            </a:r>
            <a:br>
              <a:rPr lang="ru-RU" sz="1800" dirty="0" smtClean="0"/>
            </a:br>
            <a:r>
              <a:rPr lang="ru-RU" sz="1800" dirty="0" smtClean="0"/>
              <a:t>   • Измерять длину предметов, отрезков прямых линий, объемов жидких и сыпучих веществ с помощью условных мер. Понимать зависимость между величиной меры и числом (результатом измерения).</a:t>
            </a:r>
            <a:br>
              <a:rPr lang="ru-RU" sz="1800" dirty="0" smtClean="0"/>
            </a:br>
            <a:r>
              <a:rPr lang="ru-RU" sz="1800" dirty="0" smtClean="0"/>
              <a:t>   • Делить предметы (фигуры) на несколько равных частей. Сравнивать целый предмет и его часть. Соотносить величину предметов и частей.</a:t>
            </a:r>
            <a:endParaRPr lang="ru-RU" sz="1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 концу дошкольного детства ребенок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180975" indent="-180975">
              <a:buNone/>
              <a:tabLst>
                <a:tab pos="182563" algn="l"/>
              </a:tabLst>
            </a:pPr>
            <a:r>
              <a:rPr lang="ru-RU" sz="2800" dirty="0" smtClean="0"/>
              <a:t>    • Распознавать, называть: отрезок, угол, многоугольники, шар, куб, цилиндр; проводить их сравнение.</a:t>
            </a:r>
            <a:endParaRPr lang="ru-RU" sz="2400" dirty="0" smtClean="0"/>
          </a:p>
          <a:p>
            <a:pPr marL="180975" indent="-180975">
              <a:buNone/>
              <a:tabLst>
                <a:tab pos="182563" algn="l"/>
              </a:tabLst>
            </a:pPr>
            <a:r>
              <a:rPr lang="ru-RU" sz="2800" dirty="0" smtClean="0"/>
              <a:t>    • Воссоздавать из частей, видоизменять геометрические фигуры по условию и конечному результату; составлять из малых форм большие.</a:t>
            </a:r>
            <a:br>
              <a:rPr lang="ru-RU" sz="2800" dirty="0" smtClean="0"/>
            </a:br>
            <a:r>
              <a:rPr lang="ru-RU" sz="2800" dirty="0" smtClean="0"/>
              <a:t>   • Сравнивать предметы по форме.</a:t>
            </a:r>
            <a:br>
              <a:rPr lang="ru-RU" sz="2800" dirty="0" smtClean="0"/>
            </a:br>
            <a:r>
              <a:rPr lang="ru-RU" sz="2800" dirty="0" smtClean="0"/>
              <a:t>   • Узнавать знакомые геометрические фигуры в предметах реального мира.</a:t>
            </a:r>
            <a:br>
              <a:rPr lang="ru-RU" sz="2800" dirty="0" smtClean="0"/>
            </a:br>
            <a:r>
              <a:rPr lang="ru-RU" sz="2800" dirty="0" smtClean="0"/>
              <a:t>   • Ориентироваться в окружающем пространстве и на плоскости (лист, страница, поверхность стола и др.), обозначать взаимное расположение и направление движения объектов; пользоваться простейшими знаковыми обозначениями.</a:t>
            </a:r>
            <a:br>
              <a:rPr lang="ru-RU" sz="2800" dirty="0" smtClean="0"/>
            </a:br>
            <a:r>
              <a:rPr lang="ru-RU" sz="2800" dirty="0" smtClean="0"/>
              <a:t>   • Определять временные отношения (день – неделя – месяц), время по часам с точностью до 1 часа. </a:t>
            </a:r>
            <a:r>
              <a:rPr lang="ru-RU" sz="2800" b="1" dirty="0" smtClean="0"/>
              <a:t>  </a:t>
            </a:r>
          </a:p>
          <a:p>
            <a:r>
              <a:rPr lang="ru-RU" sz="2800" b="1" dirty="0" smtClean="0"/>
              <a:t>Знает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  • Состав чисел первого десятка (из отдельных единиц) и состав чисел первого пятка из двух меньших.</a:t>
            </a:r>
            <a:br>
              <a:rPr lang="ru-RU" sz="2800" dirty="0" smtClean="0"/>
            </a:br>
            <a:r>
              <a:rPr lang="ru-RU" sz="2800" dirty="0" smtClean="0"/>
              <a:t>   • Как получить каждое число первого десятка, прибавляя единицу к предыдущему и вычитая единицу из следующего за ним в ряду.</a:t>
            </a:r>
            <a:br>
              <a:rPr lang="ru-RU" sz="2800" dirty="0" smtClean="0"/>
            </a:br>
            <a:r>
              <a:rPr lang="ru-RU" sz="2800" dirty="0" smtClean="0"/>
              <a:t>   • Арифметические знаки +, —, =; монеты достоинством 1, 5, 10 копеек; 1, 2, 5 рублей.</a:t>
            </a:r>
            <a:br>
              <a:rPr lang="ru-RU" sz="2800" dirty="0" smtClean="0"/>
            </a:br>
            <a:r>
              <a:rPr lang="ru-RU" sz="2800" dirty="0" smtClean="0"/>
              <a:t>   • Название текущего месяца года; последовательность всех дней недели, времен года.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720080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Вам необходимо сравнить содержание, проанализировать с точки зрения усложнения (подчеркнуть в тексте эти усложнения) и разнести по разделам математического развития: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980728"/>
            <a:ext cx="1584176" cy="4144963"/>
          </a:xfrm>
        </p:spPr>
        <p:txBody>
          <a:bodyPr/>
          <a:lstStyle/>
          <a:p>
            <a:r>
              <a:rPr lang="ru-RU" dirty="0" smtClean="0"/>
              <a:t>1 количество и счет</a:t>
            </a:r>
          </a:p>
          <a:p>
            <a:r>
              <a:rPr lang="ru-RU" dirty="0" smtClean="0"/>
              <a:t>2 форма</a:t>
            </a:r>
          </a:p>
          <a:p>
            <a:r>
              <a:rPr lang="ru-RU" dirty="0" smtClean="0"/>
              <a:t>3 величина</a:t>
            </a:r>
          </a:p>
          <a:p>
            <a:r>
              <a:rPr lang="ru-RU" dirty="0" smtClean="0"/>
              <a:t>4 ориентировка в пространстве</a:t>
            </a:r>
          </a:p>
          <a:p>
            <a:r>
              <a:rPr lang="ru-RU" dirty="0" smtClean="0"/>
              <a:t>5 ориентировка во времени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1619672" y="404664"/>
          <a:ext cx="7344816" cy="6449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</a:tblGrid>
              <a:tr h="122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3-4</a:t>
                      </a:r>
                      <a:endParaRPr lang="ru-RU" sz="14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1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b="1" i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Освоение </a:t>
                      </a: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умения пользоваться </a:t>
                      </a:r>
                      <a:r>
                        <a:rPr lang="ru-RU" sz="1600" b="1" i="1" u="sng" dirty="0" err="1" smtClean="0">
                          <a:latin typeface="Georgia" pitchFamily="18" charset="0"/>
                          <a:ea typeface="Calibri"/>
                          <a:cs typeface="Times New Roman"/>
                        </a:rPr>
                        <a:t>предэталонами</a:t>
                      </a:r>
                      <a:r>
                        <a:rPr lang="ru-RU" sz="1600" b="1" i="1" u="sng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i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(«</a:t>
                      </a: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как кирпичик», «как крыша»),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эталонами форм</a:t>
                      </a: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: шар, куб, круг, квадрат, прямоугольник, треугольник.</a:t>
                      </a:r>
                      <a:endParaRPr lang="ru-RU" sz="14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b="1" i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Проявление </a:t>
                      </a: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интереса к играм и материалам, с которыми можно </a:t>
                      </a:r>
                      <a:r>
                        <a:rPr lang="ru-RU" sz="1600" b="1" i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практически действовать</a:t>
                      </a: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накладывать, совмещать, раскладывать с целью </a:t>
                      </a: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получения </a:t>
                      </a:r>
                      <a:r>
                        <a:rPr lang="ru-RU" sz="1600" b="1" i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какого-либо образа</a:t>
                      </a: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изменять полученное.</a:t>
                      </a:r>
                      <a:endParaRPr lang="ru-RU" sz="14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b="1" i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Освоение </a:t>
                      </a: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простых связей и отношений: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больше (меньше) по размеру, такое же, больше (меньше) по количеству, столько же, одинаковые и разные по цвету и размеру</a:t>
                      </a:r>
                      <a:r>
                        <a:rPr lang="ru-RU" sz="1600" b="1" i="1" u="sng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, ближе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(дальше), раньше (позже).</a:t>
                      </a:r>
                      <a:endParaRPr lang="ru-RU" sz="14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b="1" i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Овладение </a:t>
                      </a: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умением ориентироваться в </a:t>
                      </a:r>
                      <a:r>
                        <a:rPr lang="ru-RU" sz="1600" b="1" i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небольшом пространстве</a:t>
                      </a: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впереди (сзади), сверху (снизу), </a:t>
                      </a:r>
                      <a:r>
                        <a:rPr lang="ru-RU" sz="1600" b="1" i="1" u="sng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справа (слева)</a:t>
                      </a:r>
                      <a:endParaRPr lang="ru-RU" sz="14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b="1" i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Овладение </a:t>
                      </a: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умением воспринимать и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обобщать группу предметов по </a:t>
                      </a:r>
                      <a:r>
                        <a:rPr lang="ru-RU" sz="1600" b="1" i="1" u="sng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свойствам (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все большие; все квадратные и большие), уравнивать группы предметов (столько же</a:t>
                      </a:r>
                      <a:r>
                        <a:rPr lang="ru-RU" sz="1600" b="1" i="1" u="sng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), увеличивать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и уменьшать группы предметов (3—5 </a:t>
                      </a:r>
                      <a:r>
                        <a:rPr lang="ru-RU" sz="1600" b="1" i="1" u="sng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шт.). </a:t>
                      </a:r>
                      <a:endParaRPr lang="ru-RU" sz="14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b="1" i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Освоение приемов </a:t>
                      </a:r>
                      <a:r>
                        <a:rPr lang="ru-RU" sz="1600" b="1" i="1" u="sng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наложения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и приложения</a:t>
                      </a:r>
                      <a:r>
                        <a:rPr lang="ru-RU" sz="1600" b="1" i="1" u="sng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b="1" i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Проявление </a:t>
                      </a: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интереса к </a:t>
                      </a:r>
                      <a:r>
                        <a:rPr lang="ru-RU" sz="1600" b="1" i="1" dirty="0" err="1">
                          <a:latin typeface="Georgia" pitchFamily="18" charset="0"/>
                          <a:ea typeface="Calibri"/>
                          <a:cs typeface="Times New Roman"/>
                        </a:rPr>
                        <a:t>сосчитыванию</a:t>
                      </a: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 небольших </a:t>
                      </a:r>
                      <a:r>
                        <a:rPr lang="ru-RU" sz="1600" b="1" i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групп предметов </a:t>
                      </a: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(3—5 </a:t>
                      </a:r>
                      <a:r>
                        <a:rPr lang="ru-RU" sz="1600" b="1" i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шт.).</a:t>
                      </a:r>
                      <a:endParaRPr lang="ru-RU" sz="14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b="1" i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Освоение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слов</a:t>
                      </a:r>
                      <a:r>
                        <a:rPr lang="ru-RU" sz="1600" b="1" i="1" u="sng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, обозначающих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свойства и отношения предметов.</a:t>
                      </a:r>
                      <a:endParaRPr lang="ru-RU" sz="14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20080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Вам необходимо сравнить содержание, проанализировать с точки зрения усложнения (подчеркнуть в тексте эти усложнения) и разнести по разделам математического развития: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980728"/>
            <a:ext cx="1584176" cy="4144963"/>
          </a:xfrm>
        </p:spPr>
        <p:txBody>
          <a:bodyPr/>
          <a:lstStyle/>
          <a:p>
            <a:r>
              <a:rPr lang="ru-RU" dirty="0" smtClean="0"/>
              <a:t>1 количество и счет</a:t>
            </a:r>
          </a:p>
          <a:p>
            <a:r>
              <a:rPr lang="ru-RU" dirty="0" smtClean="0"/>
              <a:t>2 форма</a:t>
            </a:r>
          </a:p>
          <a:p>
            <a:r>
              <a:rPr lang="ru-RU" dirty="0" smtClean="0"/>
              <a:t>3 величина</a:t>
            </a:r>
          </a:p>
          <a:p>
            <a:r>
              <a:rPr lang="ru-RU" dirty="0" smtClean="0"/>
              <a:t>4 ориентировка в пространстве</a:t>
            </a:r>
          </a:p>
          <a:p>
            <a:r>
              <a:rPr lang="ru-RU" dirty="0" smtClean="0"/>
              <a:t>5 ориентировка во времени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1763688" y="692697"/>
          <a:ext cx="7200800" cy="6062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0"/>
              </a:tblGrid>
              <a:tr h="122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4-5</a:t>
                      </a:r>
                      <a:endParaRPr lang="ru-RU" sz="14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1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1. Использование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эталонов с целью определения свойств предметов (форма, длина</a:t>
                      </a:r>
                      <a:r>
                        <a:rPr lang="ru-RU" sz="1600" b="1" i="1" u="sng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, ширина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, высота, толщина).</a:t>
                      </a:r>
                      <a:endParaRPr lang="ru-RU" sz="14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2.Сравнение объектов по пространственному расположению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(слева (справа</a:t>
                      </a:r>
                      <a:r>
                        <a:rPr lang="ru-RU" sz="1600" b="1" i="1" u="sng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), впереди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(сзади от...)), определение местонахождения объекта в ряду (второй, третий).</a:t>
                      </a:r>
                      <a:endParaRPr lang="ru-RU" sz="14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3.Определение последовательности событий во времени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(что сначала, что потом</a:t>
                      </a:r>
                      <a:r>
                        <a:rPr lang="ru-RU" sz="1600" b="1" i="1" u="sng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ru-RU" sz="1600" b="1" i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по </a:t>
                      </a: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картинкам и простым моделям. Освоение умений пользоваться </a:t>
                      </a:r>
                      <a:r>
                        <a:rPr lang="ru-RU" sz="1600" b="1" i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схематическим изображением </a:t>
                      </a: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действий, свойств, придумывать новые знаки-символы; </a:t>
                      </a:r>
                      <a:r>
                        <a:rPr lang="ru-RU" sz="1600" b="1" i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понимание замещения </a:t>
                      </a: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конкретных признаков моделями.</a:t>
                      </a:r>
                      <a:endParaRPr lang="ru-RU" sz="14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4. Освоение практического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деления целого на части, соизмерения величин </a:t>
                      </a:r>
                      <a:r>
                        <a:rPr lang="ru-RU" sz="1600" b="1" i="1" u="sng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с помощью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предметов-заместителей.</a:t>
                      </a:r>
                      <a:endParaRPr lang="ru-RU" sz="14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5. </a:t>
                      </a: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Понимание и использование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числа как показателя количества, итога счета</a:t>
                      </a:r>
                      <a:r>
                        <a:rPr lang="ru-RU" sz="1600" b="1" i="1" u="sng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b="1" i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освоение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способов восприятия различных совокупностей</a:t>
                      </a: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 (звуков, событий, предметов</a:t>
                      </a:r>
                      <a:r>
                        <a:rPr lang="ru-RU" sz="1600" b="1" i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), </a:t>
                      </a:r>
                      <a:r>
                        <a:rPr lang="ru-RU" sz="1600" b="1" i="1" u="sng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сравнения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их по </a:t>
                      </a:r>
                      <a:r>
                        <a:rPr lang="ru-RU" sz="1600" b="1" i="1" u="sng" dirty="0" err="1">
                          <a:latin typeface="Georgia" pitchFamily="18" charset="0"/>
                          <a:ea typeface="Calibri"/>
                          <a:cs typeface="Times New Roman"/>
                        </a:rPr>
                        <a:t>количеству,деления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 на подгруппы,</a:t>
                      </a: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 воспроизведения групп </a:t>
                      </a:r>
                      <a:r>
                        <a:rPr lang="ru-RU" sz="1600" b="1" i="1" dirty="0" err="1">
                          <a:latin typeface="Georgia" pitchFamily="18" charset="0"/>
                          <a:ea typeface="Calibri"/>
                          <a:cs typeface="Times New Roman"/>
                        </a:rPr>
                        <a:t>предметовпо</a:t>
                      </a: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 количеству и числу, </a:t>
                      </a:r>
                      <a:r>
                        <a:rPr lang="ru-RU" sz="1600" b="1" i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i="1" u="sng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счета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и называния чисел по порядку до 5—6.</a:t>
                      </a:r>
                      <a:endParaRPr lang="ru-RU" sz="14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20080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Вам необходимо сравнить содержание, проанализировать с точки зрения усложнения (подчеркнуть в тексте эти усложнения) и разнести по разделам математического развития: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980728"/>
            <a:ext cx="1584176" cy="4144963"/>
          </a:xfrm>
        </p:spPr>
        <p:txBody>
          <a:bodyPr/>
          <a:lstStyle/>
          <a:p>
            <a:r>
              <a:rPr lang="ru-RU" dirty="0" smtClean="0"/>
              <a:t>1 количество и счет</a:t>
            </a:r>
          </a:p>
          <a:p>
            <a:r>
              <a:rPr lang="ru-RU" dirty="0" smtClean="0"/>
              <a:t>2 форма</a:t>
            </a:r>
          </a:p>
          <a:p>
            <a:r>
              <a:rPr lang="ru-RU" dirty="0" smtClean="0"/>
              <a:t>3 величина</a:t>
            </a:r>
          </a:p>
          <a:p>
            <a:r>
              <a:rPr lang="ru-RU" dirty="0" smtClean="0"/>
              <a:t>4 ориентировка в пространстве</a:t>
            </a:r>
          </a:p>
          <a:p>
            <a:r>
              <a:rPr lang="ru-RU" dirty="0" smtClean="0"/>
              <a:t>5 ориентировка во времени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1763688" y="692697"/>
          <a:ext cx="7200800" cy="6062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0"/>
              </a:tblGrid>
              <a:tr h="122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5-6</a:t>
                      </a:r>
                      <a:endParaRPr lang="ru-RU" sz="14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1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1.Использование приемов сравнения, упорядочивания и классификации на </a:t>
                      </a:r>
                      <a:r>
                        <a:rPr lang="ru-RU" sz="1600" b="1" i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основе выделения </a:t>
                      </a: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их существенных свойств и отношений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: подобия (такой же, как..; </a:t>
                      </a:r>
                      <a:r>
                        <a:rPr lang="ru-RU" sz="1600" b="1" i="1" u="sng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столько же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, сколько...), порядка (тяжелый, легче, еще легче...), включения (часть и целое).</a:t>
                      </a:r>
                      <a:endParaRPr lang="ru-RU" sz="14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2.Понимать и находить, от какого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целого та или иная часть, на сколько частей </a:t>
                      </a:r>
                      <a:r>
                        <a:rPr lang="ru-RU" sz="1600" b="1" i="1" u="sng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разделено целое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, если эта часть является половиной, а другая четвертью.</a:t>
                      </a:r>
                      <a:endParaRPr lang="ru-RU" sz="14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3.Овладение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умениями пользоваться числами и цифрами для </a:t>
                      </a:r>
                      <a:r>
                        <a:rPr lang="ru-RU" sz="1600" b="1" i="1" u="sng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обозначения количества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и результата сравнения в пределах первого десятка.</a:t>
                      </a:r>
                      <a:endParaRPr lang="ru-RU" sz="14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4.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Освоение измерения (длины, ширины, высоты) мерками разного размера</a:t>
                      </a:r>
                      <a:r>
                        <a:rPr lang="ru-RU" sz="1600" b="1" i="1" u="sng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, фиксация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результата числом и цифрой. </a:t>
                      </a:r>
                      <a:endParaRPr lang="ru-RU" sz="14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5.Освоение умения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увеличивать и </a:t>
                      </a:r>
                      <a:r>
                        <a:rPr lang="ru-RU" sz="1600" b="1" i="1" u="sng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уменьшать числа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на один, два, присчитывать и отсчитывать по одному, освоение состава чисел </a:t>
                      </a:r>
                      <a:r>
                        <a:rPr lang="ru-RU" sz="1600" b="1" i="1" u="sng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из двух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меньших.</a:t>
                      </a:r>
                      <a:endParaRPr lang="ru-RU" sz="14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6. умения устанавливать простейшие зависимости между объектами</a:t>
                      </a:r>
                      <a:r>
                        <a:rPr lang="ru-RU" sz="1600" b="1" i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600" b="1" i="1" u="sng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сохранения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и изменения, порядка следования, преобразования, пространственные </a:t>
                      </a:r>
                      <a:r>
                        <a:rPr lang="ru-RU" sz="1600" b="1" i="1" u="sng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и временные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зависимости.</a:t>
                      </a:r>
                      <a:endParaRPr lang="ru-RU" sz="14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20080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Вам необходимо сравнить содержание, проанализировать с точки зрения усложнения (подчеркнуть в тексте эти усложнения) и разнести по разделам математического развития: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980728"/>
            <a:ext cx="1584176" cy="4144963"/>
          </a:xfrm>
        </p:spPr>
        <p:txBody>
          <a:bodyPr/>
          <a:lstStyle/>
          <a:p>
            <a:r>
              <a:rPr lang="ru-RU" dirty="0" smtClean="0"/>
              <a:t>1 количество и счет</a:t>
            </a:r>
          </a:p>
          <a:p>
            <a:r>
              <a:rPr lang="ru-RU" dirty="0" smtClean="0"/>
              <a:t>2 форма</a:t>
            </a:r>
          </a:p>
          <a:p>
            <a:r>
              <a:rPr lang="ru-RU" dirty="0" smtClean="0"/>
              <a:t>3 величина</a:t>
            </a:r>
          </a:p>
          <a:p>
            <a:r>
              <a:rPr lang="ru-RU" dirty="0" smtClean="0"/>
              <a:t>4 ориентировка в пространстве</a:t>
            </a:r>
          </a:p>
          <a:p>
            <a:r>
              <a:rPr lang="ru-RU" dirty="0" smtClean="0"/>
              <a:t>5 ориентировка во времени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1763688" y="692697"/>
          <a:ext cx="7200800" cy="6062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0"/>
              </a:tblGrid>
              <a:tr h="122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6-7</a:t>
                      </a:r>
                      <a:endParaRPr lang="ru-RU" sz="14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1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1.Освоение умения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характеризовать объект, явление, событие с количественной</a:t>
                      </a:r>
                      <a:r>
                        <a:rPr lang="ru-RU" sz="1600" b="1" i="1" u="sng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, пространственно-временной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точек зрения, замечать сходства и различия форм </a:t>
                      </a:r>
                      <a:r>
                        <a:rPr lang="ru-RU" sz="1600" b="1" i="1" u="sng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и величин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, использовать знаки, схемы, условные обозначения, как общепринятые, так </a:t>
                      </a:r>
                      <a:r>
                        <a:rPr lang="ru-RU" sz="1600" b="1" i="1" u="sng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и предложенные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детьми.</a:t>
                      </a:r>
                      <a:endParaRPr lang="ru-RU" sz="14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2.Проявление особого интереса к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цифрам как знакам чисел, к их написанию</a:t>
                      </a:r>
                      <a:r>
                        <a:rPr lang="ru-RU" sz="1600" b="1" i="1" u="sng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, использованию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в разных видах практической деятельности.</a:t>
                      </a:r>
                      <a:endParaRPr lang="ru-RU" sz="14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3.Освоение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состава чисел </a:t>
                      </a:r>
                      <a:r>
                        <a:rPr lang="ru-RU" sz="1600" b="1" i="1" u="sng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в пределах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первого десятка.</a:t>
                      </a:r>
                      <a:endParaRPr lang="ru-RU" sz="14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4.Освоение умения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составлять и решать простые арифметические задачи на сложение и вычитание.</a:t>
                      </a:r>
                      <a:endParaRPr lang="ru-RU" sz="14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5.Проявление умений практически устанавливать связи и зависимости, </a:t>
                      </a:r>
                      <a:r>
                        <a:rPr lang="ru-RU" sz="1600" b="1" i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простые закономерности </a:t>
                      </a: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преобразования, изменения (в т. ч. причинно-следственные в рядах </a:t>
                      </a:r>
                      <a:r>
                        <a:rPr lang="ru-RU" sz="1600" b="1" i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и столбцах</a:t>
                      </a: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); 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решение логических задач.</a:t>
                      </a:r>
                      <a:endParaRPr lang="ru-RU" sz="14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6.Проявление умения предвидеть конечный результат предполагаемых </a:t>
                      </a:r>
                      <a:r>
                        <a:rPr lang="ru-RU" sz="1600" b="1" i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изменений и </a:t>
                      </a:r>
                      <a:r>
                        <a:rPr lang="ru-RU" sz="16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выражать последовательность действий в виде</a:t>
                      </a:r>
                      <a:r>
                        <a:rPr lang="ru-RU" sz="1600" b="1" i="1" u="sng" dirty="0">
                          <a:latin typeface="Georgia" pitchFamily="18" charset="0"/>
                          <a:ea typeface="Calibri"/>
                          <a:cs typeface="Times New Roman"/>
                        </a:rPr>
                        <a:t> алгоритма.</a:t>
                      </a:r>
                      <a:endParaRPr lang="ru-RU" sz="14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012-012-Spasibo-za-vnimani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pic>
        <p:nvPicPr>
          <p:cNvPr id="11" name="Рисунок 10" descr="slide_13.jpg"/>
          <p:cNvPicPr>
            <a:picLocks noChangeAspect="1"/>
          </p:cNvPicPr>
          <p:nvPr/>
        </p:nvPicPr>
        <p:blipFill>
          <a:blip r:embed="rId3" cstate="print"/>
          <a:srcRect l="37400" t="12201" r="33463" b="23750"/>
          <a:stretch>
            <a:fillRect/>
          </a:stretch>
        </p:blipFill>
        <p:spPr>
          <a:xfrm>
            <a:off x="251520" y="1844824"/>
            <a:ext cx="2664296" cy="439248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51920" y="2743200"/>
            <a:ext cx="3996680" cy="32780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Формирование элементарных математических  представлений</a:t>
            </a:r>
          </a:p>
          <a:p>
            <a:r>
              <a:rPr lang="ru-RU" sz="2400" dirty="0" smtClean="0"/>
              <a:t>Старший возраст 5-6 лет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2400" cy="1524000"/>
          </a:xfrm>
        </p:spPr>
        <p:txBody>
          <a:bodyPr>
            <a:normAutofit/>
          </a:bodyPr>
          <a:lstStyle/>
          <a:p>
            <a:r>
              <a:rPr lang="ru-RU" b="1" dirty="0" smtClean="0"/>
              <a:t>Содержание </a:t>
            </a:r>
            <a:r>
              <a:rPr lang="ru-RU" b="1" dirty="0" err="1" smtClean="0"/>
              <a:t>психолого</a:t>
            </a:r>
            <a:r>
              <a:rPr lang="ru-RU" b="1" dirty="0" smtClean="0"/>
              <a:t>- педагогической работы</a:t>
            </a:r>
            <a:endParaRPr lang="ru-RU" dirty="0"/>
          </a:p>
        </p:txBody>
      </p:sp>
      <p:pic>
        <p:nvPicPr>
          <p:cNvPr id="4" name="Рисунок 3" descr="objec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87352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179512" y="260648"/>
          <a:ext cx="8784976" cy="5989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42198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Количество и счёт</a:t>
                      </a:r>
                      <a:endParaRPr lang="ru-RU" sz="3200" dirty="0">
                        <a:latin typeface="Arno Pro" pitchFamily="18" charset="0"/>
                      </a:endParaRPr>
                    </a:p>
                  </a:txBody>
                  <a:tcPr/>
                </a:tc>
              </a:tr>
              <a:tr h="541066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Учить</a:t>
                      </a:r>
                      <a:r>
                        <a:rPr lang="ru-RU" dirty="0" smtClean="0"/>
                        <a:t> создавать множества (группы предметов) из разных по качеству элементов (предметов разного цвета, размера, формы, назначения; звуков, движений); разбивать множества на части и воссоединять их; устанавливать отношения между целым множеством и каждой его частью, понимать, что множество больше части, а часть меньше целого множества; сравнивать разные части множества на основе счета и соотнесения элементов (предметов) один к одному; определять большую (меньшую) часть множества или их равенство.</a:t>
                      </a:r>
                      <a:br>
                        <a:rPr lang="ru-RU" dirty="0" smtClean="0"/>
                      </a:br>
                      <a:r>
                        <a:rPr lang="ru-RU" b="1" dirty="0" smtClean="0"/>
                        <a:t>Учить</a:t>
                      </a:r>
                      <a:r>
                        <a:rPr lang="ru-RU" dirty="0" smtClean="0"/>
                        <a:t> считать до 10; последовательно знакомить с образованием каж­дого числа в пределах от 5 до 10 (на наглядной основе).</a:t>
                      </a:r>
                      <a:br>
                        <a:rPr lang="ru-RU" dirty="0" smtClean="0"/>
                      </a:br>
                      <a:r>
                        <a:rPr lang="ru-RU" b="1" dirty="0" smtClean="0"/>
                        <a:t>Сравнивать</a:t>
                      </a:r>
                      <a:r>
                        <a:rPr lang="ru-RU" dirty="0" smtClean="0"/>
                        <a:t> рядом стоящие числа в пределах 10 на основе сравнения конкретных множеств; получать равенство из неравенства (неравенство из равенства), добавляя к меньшему количеству один предмет или убирая из большего количества один предмет («7 меньше 8, если к 7 добавить один предмет, будет 8, поровну», «8 больше 7; если из 8 предметов убрать один, то станет по 7, поровну»).</a:t>
                      </a:r>
                      <a:br>
                        <a:rPr lang="ru-RU" dirty="0" smtClean="0"/>
                      </a:br>
                      <a:r>
                        <a:rPr lang="ru-RU" b="1" dirty="0" smtClean="0"/>
                        <a:t>Формировать</a:t>
                      </a:r>
                      <a:r>
                        <a:rPr lang="ru-RU" dirty="0" smtClean="0"/>
                        <a:t> умение понимать отношения рядом стоящих чисел (5 &lt; 6 на 1, 6 &gt; 5 на 1).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Отсчитывать предметы из большого количества по образцу и заданному числу (в пределах 10).</a:t>
                      </a:r>
                      <a:endParaRPr lang="ru-RU" dirty="0">
                        <a:latin typeface="Arno Pro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geomet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5013176"/>
            <a:ext cx="2425452" cy="161696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179512" y="253772"/>
          <a:ext cx="8784976" cy="5999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57224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Количество и счёт</a:t>
                      </a:r>
                      <a:endParaRPr lang="ru-RU" sz="3200" dirty="0">
                        <a:latin typeface="Arno Pro" pitchFamily="18" charset="0"/>
                      </a:endParaRPr>
                    </a:p>
                  </a:txBody>
                  <a:tcPr/>
                </a:tc>
              </a:tr>
              <a:tr h="542030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Совершенствовать</a:t>
                      </a:r>
                      <a:r>
                        <a:rPr lang="ru-RU" dirty="0" smtClean="0"/>
                        <a:t> умение считать в прямом и обратном порядке (в пределах 10). Считать предметы на ощупь, считать и воспроизводить ко­личество звуков, движений по образцу и заданному числу (в пределах 10).</a:t>
                      </a:r>
                      <a:br>
                        <a:rPr lang="ru-RU" dirty="0" smtClean="0"/>
                      </a:br>
                      <a:r>
                        <a:rPr lang="ru-RU" b="1" dirty="0" smtClean="0"/>
                        <a:t>Познакомить</a:t>
                      </a:r>
                      <a:r>
                        <a:rPr lang="ru-RU" dirty="0" smtClean="0"/>
                        <a:t> с цифрами от 0 до 9.</a:t>
                      </a:r>
                      <a:br>
                        <a:rPr lang="ru-RU" dirty="0" smtClean="0"/>
                      </a:br>
                      <a:r>
                        <a:rPr lang="ru-RU" b="1" dirty="0" smtClean="0"/>
                        <a:t>Познакомить</a:t>
                      </a:r>
                      <a:r>
                        <a:rPr lang="ru-RU" dirty="0" smtClean="0"/>
                        <a:t> с порядковым счетом в пределах 10, учить различать воп­росы «Сколько?», «Который?» («Какой?») и правильно отвечать на них.</a:t>
                      </a:r>
                      <a:br>
                        <a:rPr lang="ru-RU" dirty="0" smtClean="0"/>
                      </a:br>
                      <a:r>
                        <a:rPr lang="ru-RU" b="1" dirty="0" smtClean="0"/>
                        <a:t>Продолжать формировать </a:t>
                      </a:r>
                      <a:r>
                        <a:rPr lang="ru-RU" dirty="0" smtClean="0"/>
                        <a:t>представление о равенстве: определять равное количество в группах, состоящих из разных предметов; правильно обобщать числовые значения на основе счета и сравнения групп (здесь 5 петушков, 5 матрешек, 5 машин — всех игрушек поровну — по 5).</a:t>
                      </a:r>
                      <a:br>
                        <a:rPr lang="ru-RU" dirty="0" smtClean="0"/>
                      </a:br>
                      <a:r>
                        <a:rPr lang="ru-RU" b="1" dirty="0" smtClean="0"/>
                        <a:t>Упражнять</a:t>
                      </a:r>
                      <a:r>
                        <a:rPr lang="ru-RU" dirty="0" smtClean="0"/>
                        <a:t> детей в понимании того, что число не зависит от величины предметов, расстояния между предметами, формы, их расположения, а также направления счета (справа налево, слева направо, с любого предмета).</a:t>
                      </a:r>
                      <a:br>
                        <a:rPr lang="ru-RU" dirty="0" smtClean="0"/>
                      </a:br>
                      <a:r>
                        <a:rPr lang="ru-RU" b="1" dirty="0" smtClean="0"/>
                        <a:t>Познакомить</a:t>
                      </a:r>
                      <a:r>
                        <a:rPr lang="ru-RU" dirty="0" smtClean="0"/>
                        <a:t> с количественным составом числа из единиц в пределах 5 на конкретном материале: 5 — это один, еще один, еще один, еще один и еще один.</a:t>
                      </a:r>
                    </a:p>
                    <a:p>
                      <a:endParaRPr lang="ru-RU" dirty="0">
                        <a:latin typeface="Arno Pro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big (32).jpg"/>
          <p:cNvPicPr>
            <a:picLocks noChangeAspect="1"/>
          </p:cNvPicPr>
          <p:nvPr/>
        </p:nvPicPr>
        <p:blipFill>
          <a:blip r:embed="rId2" cstate="print"/>
          <a:srcRect l="12200" r="12201"/>
          <a:stretch>
            <a:fillRect/>
          </a:stretch>
        </p:blipFill>
        <p:spPr>
          <a:xfrm rot="16200000">
            <a:off x="4107774" y="4541301"/>
            <a:ext cx="1179554" cy="241133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88640"/>
          <a:ext cx="8784976" cy="6557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57502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no Pro" pitchFamily="18" charset="0"/>
                        </a:rPr>
                        <a:t>Величина</a:t>
                      </a:r>
                      <a:endParaRPr lang="ru-RU" sz="3200" dirty="0">
                        <a:latin typeface="Arno Pro" pitchFamily="18" charset="0"/>
                      </a:endParaRPr>
                    </a:p>
                  </a:txBody>
                  <a:tcPr/>
                </a:tc>
              </a:tr>
              <a:tr h="597800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Учить</a:t>
                      </a:r>
                      <a:r>
                        <a:rPr lang="ru-RU" dirty="0" smtClean="0"/>
                        <a:t> устанавливать размерные отношения между 5-10 предметами разной длины (высоты, ширины) или толщины: систематизировать предметы, располагая их в возрастающем (убывающем) порядке по величине; отражать в речи порядок расположения предметов и соотношение между ними по размеру: «Розовая лента — самая широкая, фиолетовая — немного уже, красная — еще уже, но она шире желтой, а зеленая уже желтой и всех остальных лент» и т. д.</a:t>
                      </a:r>
                    </a:p>
                    <a:p>
                      <a:r>
                        <a:rPr lang="ru-RU" b="1" dirty="0" smtClean="0"/>
                        <a:t>Сравнивать</a:t>
                      </a:r>
                      <a:r>
                        <a:rPr lang="ru-RU" dirty="0" smtClean="0"/>
                        <a:t> два предмета по величине (длине, ширине, высоте) опосредованно — с помощью третьего (условной меры), равного одному из сравниваемых предметов.</a:t>
                      </a:r>
                    </a:p>
                    <a:p>
                      <a:r>
                        <a:rPr lang="ru-RU" b="1" dirty="0" smtClean="0"/>
                        <a:t>Развивать</a:t>
                      </a:r>
                      <a:r>
                        <a:rPr lang="ru-RU" dirty="0" smtClean="0"/>
                        <a:t> глазомер, умение находить предметы длиннее (короче), выше (ниже), шире (уже), толще (тоньше) образца и равные ему.</a:t>
                      </a:r>
                    </a:p>
                    <a:p>
                      <a:r>
                        <a:rPr lang="ru-RU" b="1" dirty="0" smtClean="0"/>
                        <a:t>Формировать </a:t>
                      </a:r>
                      <a:r>
                        <a:rPr lang="ru-RU" dirty="0" smtClean="0"/>
                        <a:t>понятие о том, что предмет (лист бумаги, лента, круг, квадрат и др.) можно разделить на несколько равных частей (на две, четыре).</a:t>
                      </a:r>
                    </a:p>
                    <a:p>
                      <a:r>
                        <a:rPr lang="ru-RU" b="1" dirty="0" smtClean="0"/>
                        <a:t>Учить</a:t>
                      </a:r>
                      <a:r>
                        <a:rPr lang="ru-RU" dirty="0" smtClean="0"/>
                        <a:t> называть части, полученные от деления, сравнивать целое и части, понимать, что целый предмет больше каждой своей части, а часть меньше целого.</a:t>
                      </a: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Arno Pro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images (3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5229200"/>
            <a:ext cx="4686300" cy="97155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2" y="188640"/>
          <a:ext cx="8784976" cy="5809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53029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Форма</a:t>
                      </a:r>
                      <a:endParaRPr lang="ru-RU" sz="3200" dirty="0"/>
                    </a:p>
                  </a:txBody>
                  <a:tcPr/>
                </a:tc>
              </a:tr>
              <a:tr h="523034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Познакомить</a:t>
                      </a:r>
                      <a:r>
                        <a:rPr lang="ru-RU" dirty="0" smtClean="0"/>
                        <a:t> детей с овалом на основе сравнения его с кругом и прямоугольником.</a:t>
                      </a:r>
                    </a:p>
                    <a:p>
                      <a:r>
                        <a:rPr lang="ru-RU" b="1" dirty="0" smtClean="0"/>
                        <a:t>Дать </a:t>
                      </a:r>
                      <a:r>
                        <a:rPr lang="ru-RU" dirty="0" smtClean="0"/>
                        <a:t>представление о четырехугольнике: подвести к пониманию того, что квадрат и прямоугольник являются разновидностями четырехугольника.</a:t>
                      </a:r>
                    </a:p>
                    <a:p>
                      <a:r>
                        <a:rPr lang="ru-RU" b="1" dirty="0" smtClean="0"/>
                        <a:t>Развивать</a:t>
                      </a:r>
                      <a:r>
                        <a:rPr lang="ru-RU" dirty="0" smtClean="0"/>
                        <a:t> у детей геометрическую зоркость: умение анализировать и сравнивать предметы по форме, находить в ближайшем окружении предметы одинаковой и разной формы: книги, картина, одеяла, крышки столов — прямоугольные, поднос и блюдо — овальные, тарелки — круглые и т. д.</a:t>
                      </a:r>
                    </a:p>
                    <a:p>
                      <a:r>
                        <a:rPr lang="ru-RU" b="1" dirty="0" smtClean="0"/>
                        <a:t>Развивать</a:t>
                      </a:r>
                      <a:r>
                        <a:rPr lang="ru-RU" dirty="0" smtClean="0"/>
                        <a:t> представления о том, как из одной формы сделать другую.</a:t>
                      </a:r>
                    </a:p>
                    <a:p>
                      <a:endParaRPr kumimoji="0" lang="ru-RU" sz="1800" b="0" i="0" kern="1200" dirty="0" smtClean="0">
                        <a:solidFill>
                          <a:schemeClr val="dk1"/>
                        </a:solidFill>
                        <a:latin typeface="Arno Pro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4365104"/>
            <a:ext cx="2781300" cy="1647825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2" y="188640"/>
          <a:ext cx="8784976" cy="6270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50173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Ориентировка в пространстве</a:t>
                      </a:r>
                      <a:endParaRPr lang="ru-RU" sz="3200" dirty="0">
                        <a:latin typeface="Arno Pro" pitchFamily="18" charset="0"/>
                      </a:endParaRPr>
                    </a:p>
                  </a:txBody>
                  <a:tcPr/>
                </a:tc>
              </a:tr>
              <a:tr h="569095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Совершенствовать</a:t>
                      </a:r>
                      <a:r>
                        <a:rPr lang="ru-RU" dirty="0" smtClean="0"/>
                        <a:t> умение ориентироваться в окружающем пространстве; понимать смысл пространственных отношений (вверху—внизу, впереди (спереди) — сзади (за), слева—справа, между, рядом с, около); двигаться в заданном направлении, меняя его по сигналу, а также в соответствии со знаками — указателями направления движения (вперед, назад, налево, направо и т. п.); определять свое местонахождение среди окружающих людей и предметов: «Я стою между Олей  и Таней, за Мишей, позади (сзади) Кати, перед Наташей, около Юры»; обозначать в речи взаимное расположение предметов: «Справа от куклы сидит заяц, а слева от куклы стоит лошадка, сзади — мишка, а впереди — машина».</a:t>
                      </a:r>
                    </a:p>
                    <a:p>
                      <a:r>
                        <a:rPr lang="ru-RU" b="1" dirty="0" smtClean="0"/>
                        <a:t>Учить</a:t>
                      </a:r>
                      <a:r>
                        <a:rPr lang="ru-RU" dirty="0" smtClean="0"/>
                        <a:t> ориентироваться на листе бумаги (справа — слева, вверху — внизу, в середине, в углу).</a:t>
                      </a: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Arno Pro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Игры-на-ориентировку-в-пространстве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4149080"/>
            <a:ext cx="3312368" cy="2119916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моя1">
      <a:majorFont>
        <a:latin typeface="Cambria"/>
        <a:ea typeface=""/>
        <a:cs typeface=""/>
      </a:majorFont>
      <a:minorFont>
        <a:latin typeface="Arno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</TotalTime>
  <Words>3201</Words>
  <Application>Microsoft Office PowerPoint</Application>
  <PresentationFormat>Экран (4:3)</PresentationFormat>
  <Paragraphs>251</Paragraphs>
  <Slides>38</Slides>
  <Notes>7</Notes>
  <HiddenSlides>8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Официальная</vt:lpstr>
      <vt:lpstr>Математическое образование и развитие  как аспект общего познавательного развития ребёнка в условиях внедрения ФГОС ДО: содержание, отражение в Проекте примерной образовательной программы  «От рождения до школы».</vt:lpstr>
      <vt:lpstr>Слайд 2</vt:lpstr>
      <vt:lpstr>Слайд 3</vt:lpstr>
      <vt:lpstr>Содержание психолого- педагогической работы</vt:lpstr>
      <vt:lpstr>Слайд 5</vt:lpstr>
      <vt:lpstr>Слайд 6</vt:lpstr>
      <vt:lpstr>Слайд 7</vt:lpstr>
      <vt:lpstr>Слайд 8</vt:lpstr>
      <vt:lpstr>Слайд 9</vt:lpstr>
      <vt:lpstr>Слайд 10</vt:lpstr>
      <vt:lpstr>Содержание психолого- педагогической работы</vt:lpstr>
      <vt:lpstr>Слайд 12</vt:lpstr>
      <vt:lpstr>Слайд 13</vt:lpstr>
      <vt:lpstr>Слайд 14</vt:lpstr>
      <vt:lpstr>Слайд 15</vt:lpstr>
      <vt:lpstr>Слайд 16</vt:lpstr>
      <vt:lpstr>Слайд 17</vt:lpstr>
      <vt:lpstr>ФОРМЫ, МЕТОДЫ И СРЕДСТВА РЕАЛИЗАЦИИ ФЭМП</vt:lpstr>
      <vt:lpstr>Слайд 19</vt:lpstr>
      <vt:lpstr>Слайд 20</vt:lpstr>
      <vt:lpstr>Слайд 21</vt:lpstr>
      <vt:lpstr>Программа «От рождения до школы» рекомендует использование следующей литературы:</vt:lpstr>
      <vt:lpstr>Программа «От рождения до школы» рекомендует использование следующей литературы:</vt:lpstr>
      <vt:lpstr>Программа «От рождения до школы» рекомендует использование следующей литературы:</vt:lpstr>
      <vt:lpstr>Учебно-методические пособия из комплекта программы по формированию элементарных математических представлений «Математические ступеньки» Колесниковой Елены Владимировны</vt:lpstr>
      <vt:lpstr>«Математические ступеньки» Колесниковой Е.В.</vt:lpstr>
      <vt:lpstr>Учебно-методические пособия</vt:lpstr>
      <vt:lpstr>Учебно-методические пособия</vt:lpstr>
      <vt:lpstr>Формируются предпосылки к универсальным учебным действиям (УУД) с учетом личностного содержания:</vt:lpstr>
      <vt:lpstr>Основное назначение :</vt:lpstr>
      <vt:lpstr>Условия реализации программы:</vt:lpstr>
      <vt:lpstr>К концу дошкольного детства ребенок </vt:lpstr>
      <vt:lpstr>К концу дошкольного детства ребенок </vt:lpstr>
      <vt:lpstr>Вам необходимо сравнить содержание, проанализировать с точки зрения усложнения (подчеркнуть в тексте эти усложнения) и разнести по разделам математического развития:</vt:lpstr>
      <vt:lpstr>Вам необходимо сравнить содержание, проанализировать с точки зрения усложнения (подчеркнуть в тексте эти усложнения) и разнести по разделам математического развития:</vt:lpstr>
      <vt:lpstr>Вам необходимо сравнить содержание, проанализировать с точки зрения усложнения (подчеркнуть в тексте эти усложнения) и разнести по разделам математического развития:</vt:lpstr>
      <vt:lpstr>Вам необходимо сравнить содержание, проанализировать с точки зрения усложнения (подчеркнуть в тексте эти усложнения) и разнести по разделам математического развития:</vt:lpstr>
      <vt:lpstr>Слайд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Математическое образование и развитие как аспект общего познавательного развития ребёнка в условиях внедрения ФГОС ДО: содержание, отражение в Проекте примерной образовательной программы «От рождения до школы».</dc:title>
  <dc:creator>wind</dc:creator>
  <cp:lastModifiedBy>Вера Ермилова</cp:lastModifiedBy>
  <cp:revision>128</cp:revision>
  <dcterms:created xsi:type="dcterms:W3CDTF">2014-10-10T10:12:25Z</dcterms:created>
  <dcterms:modified xsi:type="dcterms:W3CDTF">2016-05-21T06:41:06Z</dcterms:modified>
</cp:coreProperties>
</file>